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763" r:id="rId2"/>
    <p:sldId id="854" r:id="rId3"/>
    <p:sldId id="860" r:id="rId4"/>
    <p:sldId id="800" r:id="rId5"/>
    <p:sldId id="835" r:id="rId6"/>
    <p:sldId id="801" r:id="rId7"/>
    <p:sldId id="840" r:id="rId8"/>
    <p:sldId id="858" r:id="rId9"/>
    <p:sldId id="809" r:id="rId10"/>
    <p:sldId id="802" r:id="rId11"/>
    <p:sldId id="833" r:id="rId12"/>
    <p:sldId id="815" r:id="rId13"/>
    <p:sldId id="852" r:id="rId14"/>
    <p:sldId id="813" r:id="rId15"/>
    <p:sldId id="847" r:id="rId16"/>
    <p:sldId id="834" r:id="rId17"/>
    <p:sldId id="820" r:id="rId18"/>
    <p:sldId id="842" r:id="rId19"/>
    <p:sldId id="859" r:id="rId20"/>
    <p:sldId id="857" r:id="rId21"/>
    <p:sldId id="861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2F92"/>
    <a:srgbClr val="506E7A"/>
    <a:srgbClr val="F9F7F4"/>
    <a:srgbClr val="FFFFD2"/>
    <a:srgbClr val="F5F6F8"/>
    <a:srgbClr val="111112"/>
    <a:srgbClr val="F8F6F6"/>
    <a:srgbClr val="F9F6F8"/>
    <a:srgbClr val="FA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9"/>
    <p:restoredTop sz="76080"/>
  </p:normalViewPr>
  <p:slideViewPr>
    <p:cSldViewPr snapToGrid="0" snapToObjects="1">
      <p:cViewPr>
        <p:scale>
          <a:sx n="70" d="100"/>
          <a:sy n="70" d="100"/>
        </p:scale>
        <p:origin x="392" y="4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urnalslibrary.nihr.ac.uk/__data/assets/pdf_file/0005/64751/FullReport-hta14080.pdf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nzctr.org.au/docs/An-Wen%20Chan_Lancet%20Series'13_reducing%20waste%20inaccessible%20research_2014.pdf" TargetMode="External"/><Relationship Id="rId5" Type="http://schemas.openxmlformats.org/officeDocument/2006/relationships/hyperlink" Target="http://www.ncbi.nlm.nih.gov/pubmed/24726925" TargetMode="External"/><Relationship Id="rId4" Type="http://schemas.openxmlformats.org/officeDocument/2006/relationships/hyperlink" Target="http://www.plosmedicine.org/article/info:doi/10.1371/journal.pmed.1000144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Mencionar que não somente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tantos outros tipos de delineamentos e partes específicas dos delineamentos – há onde encontrar todos eles e o ensinamento de como fazer o melhor uso dele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1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Temos evidência de como implementar e também de efetividade (Kelly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Cobey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facilmente implementável e para nosso conhecimento há apenas um no mundo (?????)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** Supporting </a:t>
            </a:r>
            <a:r>
              <a:rPr lang="en-US" dirty="0" err="1"/>
              <a:t>informations</a:t>
            </a:r>
            <a:r>
              <a:rPr lang="en-US" dirty="0"/>
              <a:t> **</a:t>
            </a:r>
          </a:p>
          <a:p>
            <a:r>
              <a:rPr lang="en-US" dirty="0"/>
              <a:t>How to </a:t>
            </a:r>
            <a:r>
              <a:rPr lang="en-US" b="1" dirty="0"/>
              <a:t>find</a:t>
            </a:r>
            <a:r>
              <a:rPr lang="en-US" dirty="0"/>
              <a:t> a reporting guideline and how to </a:t>
            </a:r>
            <a:r>
              <a:rPr lang="en-US" b="1" dirty="0"/>
              <a:t>choose</a:t>
            </a:r>
            <a:r>
              <a:rPr lang="en-US" dirty="0"/>
              <a:t> a reporting guideline</a:t>
            </a:r>
          </a:p>
          <a:p>
            <a:r>
              <a:rPr lang="en-US" dirty="0"/>
              <a:t>How to </a:t>
            </a:r>
            <a:r>
              <a:rPr lang="en-US" b="1" dirty="0"/>
              <a:t>use</a:t>
            </a:r>
            <a:r>
              <a:rPr lang="en-US" dirty="0"/>
              <a:t> a reporting guideline and how to </a:t>
            </a:r>
            <a:r>
              <a:rPr lang="en-US" b="1" dirty="0"/>
              <a:t>write</a:t>
            </a:r>
            <a:r>
              <a:rPr lang="en-US" dirty="0"/>
              <a:t> an usable report</a:t>
            </a:r>
          </a:p>
          <a:p>
            <a:r>
              <a:rPr lang="en-US" dirty="0"/>
              <a:t>Recommend </a:t>
            </a:r>
            <a:r>
              <a:rPr lang="en-US" b="1" dirty="0"/>
              <a:t>adequate journals </a:t>
            </a:r>
            <a:r>
              <a:rPr lang="en-US" dirty="0"/>
              <a:t>for submissions, how to </a:t>
            </a:r>
            <a:r>
              <a:rPr lang="en-US" b="1" dirty="0"/>
              <a:t>answer and provide feedback</a:t>
            </a:r>
            <a:r>
              <a:rPr lang="en-US" dirty="0"/>
              <a:t> to peer reviewers, and How to get </a:t>
            </a:r>
            <a:r>
              <a:rPr lang="en-US" b="1" dirty="0"/>
              <a:t>feedback</a:t>
            </a:r>
            <a:r>
              <a:rPr lang="en-US" dirty="0"/>
              <a:t> of the manuscript</a:t>
            </a:r>
          </a:p>
          <a:p>
            <a:r>
              <a:rPr lang="en-US" dirty="0"/>
              <a:t>What is an </a:t>
            </a:r>
            <a:r>
              <a:rPr lang="en-US" b="1" dirty="0"/>
              <a:t>open access policy and </a:t>
            </a:r>
            <a:r>
              <a:rPr lang="en-US" dirty="0"/>
              <a:t>what is a </a:t>
            </a:r>
            <a:r>
              <a:rPr lang="en-US" b="1" dirty="0"/>
              <a:t>creative commons license</a:t>
            </a:r>
          </a:p>
          <a:p>
            <a:r>
              <a:rPr lang="en-US" dirty="0"/>
              <a:t>How to spot a </a:t>
            </a:r>
            <a:r>
              <a:rPr lang="en-US" b="1" dirty="0"/>
              <a:t>predatory journal</a:t>
            </a:r>
          </a:p>
          <a:p>
            <a:r>
              <a:rPr lang="en-US" dirty="0"/>
              <a:t>How to </a:t>
            </a:r>
            <a:r>
              <a:rPr lang="en-US" b="1" dirty="0"/>
              <a:t>share</a:t>
            </a:r>
            <a:r>
              <a:rPr lang="en-US" dirty="0"/>
              <a:t> the data…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Ressaltar novamente a excelência e vanguardismo do nosso programa de abordar isso formalmente na pós-graduação, assim como na graduação;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Professors *** - GABRIELA E ROHDE: DANIEL/ANDREIA, LEILA, BEATRIZ, ENEIDA, SANDRA FUCHS (GRADUAÇÃO E PÓS GRADUAÇÃO).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Proposta de linhas de pesquisa e cursos de graduação e pós graduação (mencionar aula David anteontem)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 individuais e orientadores já vem trabalhando especificamente ou em parte na pesquisa empírica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*** What could be a research line *** (expanding the network worldwide) – to create and appraise new reporting guidelines; to appraise effectiveness; to identify local and global problems on the adherence and necessities for specific experimental designs; reproducibility initiatives; promotion and evaluation of editorial and peer-review policies and techniques to improve transparency on research and so on… those are examples only related to reporting – there is a lot of other things under the umbrella of meta-research that could be fitted in the same research line. </a:t>
            </a:r>
            <a:r>
              <a:rPr lang="en-US" b="1" dirty="0"/>
              <a:t>However, the problem with human resources and funding needs to be acknowledged.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8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Tentamos, educamos, temos iniciativas, há incentivo, estão vinculadas à instituição acadêmicas, mas ainda hoje (e MUITO), peças extremamente mal reportadas continuam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literatura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estarem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há um filtro que lhes mostro, e precisamos falar sobre ele. O filtro precisa de ações duras e é talvez a intervenção mais potente em minha opinião.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 COMPETENCIAS APÓS SCOPING REVIEWS DOS PRÓPRIOS EDITORES E DE UM STATEMENT REALIZADO EM STRASBURG COM DIFERENTES STAKEHOLDERS – WHO, ICMJE, ELSEVIER, Cochrane, BMJ, Sociedades editoriais asiáticas, africanas ***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Educação: sociedades profissionais para editores e participar de atividades educacionais (ICMJE, COPE, Associação Brasileira de Editores Médicos;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Políticas: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Mentorar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, educar, treinar, auditar e dar feedback a novos editores (Young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careers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Decisões editoriais: não só com base em relevância clínica, mas em trabalhos redundantes, vieses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, métodos; reforçar políticas de reprodutibilidade; dizer para os autores que guias de relato eles devem usar para o artigo aceito para o processo editorial, e como usar; auxílio de Inteligência artificial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Rewards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: receber promoções em sociedades e recomendações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distinguished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scientints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; recompensar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peer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reviewers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(cartas de recomendação,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fee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para publicações,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Audits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:  Regularmente monitorar e auditar a performance do periódico, processo de revisão, taxas de aceite e rejeição, etc.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Feedbacks: de autores, métricas de audiência,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*******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Políticas editoriais muito claras em instruções aos autores de como relatar um experimento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Treinamento de Editores – exemplo EVIDENCE e revistas da BAHIANA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editoriais que incorporem guias de qualidade de relato a revisores por pares não somente por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exemplo EVIDENCE e revistas da BAHIANA (estão em preparação de vídeo aulas gratuitas para editores da instituição e de fora da instituição)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Decisões editorias com base em relato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Auxílio da comunidade, de inteligência artificial e de instituições superiores durante o pós publicação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editores associados e a revisores por pares – Promoção em sociedades; reconhecido como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distiguished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scholar;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Core Competencies for Scientific Editors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stakeholders: WHO, ICMJE, BMJ, COPE, Lancet and others at a conference in 2017 in Ottawa.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**additional core competencies for editors – there is a formal instruction on that 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rgbClr val="FF2F92"/>
                </a:solidFill>
              </a:rPr>
              <a:t>Identify and ensure that appropriate reporting guidelines have been adhered to by authors and peer reviewers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Identify and enforce policies related to reproducible research, data availability, and registration of clinical trials, systematic reviews, and protocols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Identify and assess problems related to selective reporting of publications, outcomes, and analyses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2F9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54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Nós não fomos formalmente treinados para revisar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isso motivou o que vem a seguir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Ressaltar iniciativas Daniel,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Disciplinas, Livros,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oficina que ocorreu neste simpósio</a:t>
            </a:r>
            <a:endParaRPr lang="en-CA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CA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Livros</a:t>
            </a:r>
            <a:endParaRPr lang="en-CA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Revisões abertas – F1000, BMJ e PLOS Medicine – entretanto, ainda existem barreiras do ponto de vista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infra-estrutura</a:t>
            </a:r>
            <a:r>
              <a:rPr lang="en-CA" dirty="0">
                <a:effectLst/>
              </a:rPr>
              <a:t>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### RCT Details ##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Original research manuscripts were randomized to peer reviewers alone or peer reviewers with the checklists to point missing </a:t>
            </a:r>
            <a:r>
              <a:rPr lang="en-US" b="0" dirty="0" err="1"/>
              <a:t>informations</a:t>
            </a:r>
            <a:r>
              <a:rPr lang="en-US" b="0" dirty="0"/>
              <a:t> ## ## Outcome: each outcome were classified in a Likert scale of 1 to 5 point. The first outcome was overall quality, as measured subjectively by blinded </a:t>
            </a:r>
            <a:r>
              <a:rPr lang="en-US" b="0" dirty="0" err="1"/>
              <a:t>experencied</a:t>
            </a:r>
            <a:r>
              <a:rPr lang="en-US" b="0" dirty="0"/>
              <a:t> editors; one senior statisticians rated the papers at the time of the submission; peer reviewers were composed by one clinician (of the are) and one epidemiologist, and only one </a:t>
            </a:r>
            <a:r>
              <a:rPr lang="en-US" b="0" dirty="0" err="1"/>
              <a:t>parecer</a:t>
            </a:r>
            <a:r>
              <a:rPr lang="en-US" b="0" dirty="0"/>
              <a:t> </a:t>
            </a:r>
            <a:r>
              <a:rPr lang="en-US" b="0" dirty="0" err="1"/>
              <a:t>foi</a:t>
            </a:r>
            <a:r>
              <a:rPr lang="en-US" b="0" dirty="0"/>
              <a:t> dado; 92 papers – 41 traditional review; 51 review + checklist.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ym typeface="Wingdings" pitchFamily="2" charset="2"/>
              </a:rPr>
              <a:t>## result: more than 58% paper improved at least 3 points in a </a:t>
            </a:r>
            <a:r>
              <a:rPr lang="en-US" b="0" dirty="0" err="1">
                <a:sym typeface="Wingdings" pitchFamily="2" charset="2"/>
              </a:rPr>
              <a:t>likert</a:t>
            </a:r>
            <a:r>
              <a:rPr lang="en-US" b="0" dirty="0">
                <a:sym typeface="Wingdings" pitchFamily="2" charset="2"/>
              </a:rPr>
              <a:t> scale; RR 2.21 (1.10 to 4.44), NNT 4.2 (2.3 to 31); As allocated: 0.25 (-0.05 to 0.54); As reviewed 0.33 (0.03 to 0.63)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REWARDS recompensa financeira a qualquer stakeholders que esteja trabalhando ativamente na implementação de políticas para aumentar a transparência e diminuir o desperdício em pesquisa</a:t>
            </a:r>
          </a:p>
          <a:p>
            <a:pPr marL="171450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RIAT (Peter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Doshi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Baltimore)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(Ben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Goldachre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iniciativa independente)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auditação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contínua de registros ou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já sabidamente “problemáticos”, que tem sido restaurados ou com dados completos 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indústria ouviu. GlaxoSmithKline possui um sistema aberto de todos os ensaios clínicos em andamento com toda a movimentação que ocorre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BMJ e PLOS Medicine – exigem compartilhamento de banco de dados, são enfáticos com as políticas do ICMJE, tomam decisões editoriais com base em aspectos de relato e transparência </a:t>
            </a:r>
          </a:p>
          <a:p>
            <a:pPr marL="628650" lvl="1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Incomplete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Science Framework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Access Policies (aumento de espaço para relatar o que não cabe em normas editoriais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NHS exige que todos 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financiados, ao gerarem artigos, devam passar por um comitê interno extremamente treinado em boas práticas em pesquisa (inclusive relato);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WellcomeTrust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tentando a mesma iniciativa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Finalização</a:t>
            </a:r>
            <a:r>
              <a:rPr lang="en-US" dirty="0"/>
              <a:t>: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transparante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. </a:t>
            </a:r>
            <a:r>
              <a:rPr lang="en-US" dirty="0" err="1"/>
              <a:t>Ressalto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concepção</a:t>
            </a:r>
            <a:r>
              <a:rPr lang="en-US" dirty="0"/>
              <a:t>, </a:t>
            </a:r>
            <a:r>
              <a:rPr lang="en-US" dirty="0" err="1"/>
              <a:t>publicação</a:t>
            </a:r>
            <a:r>
              <a:rPr lang="en-US" dirty="0"/>
              <a:t>/</a:t>
            </a:r>
            <a:r>
              <a:rPr lang="en-US" dirty="0" err="1"/>
              <a:t>disseminação</a:t>
            </a:r>
            <a:r>
              <a:rPr lang="en-US" dirty="0"/>
              <a:t> (com internal peer-review, open peer-review, </a:t>
            </a:r>
            <a:r>
              <a:rPr lang="en-US" dirty="0" err="1"/>
              <a:t>decisões</a:t>
            </a:r>
            <a:r>
              <a:rPr lang="en-US" dirty="0"/>
              <a:t> </a:t>
            </a:r>
            <a:r>
              <a:rPr lang="en-US" dirty="0" err="1"/>
              <a:t>editoriais</a:t>
            </a:r>
            <a:r>
              <a:rPr lang="en-US" dirty="0"/>
              <a:t>); e </a:t>
            </a:r>
            <a:r>
              <a:rPr lang="en-US" dirty="0" err="1"/>
              <a:t>principalmente</a:t>
            </a:r>
            <a:r>
              <a:rPr lang="en-US" dirty="0"/>
              <a:t> o </a:t>
            </a:r>
            <a:r>
              <a:rPr lang="en-US" dirty="0" err="1"/>
              <a:t>pós</a:t>
            </a:r>
            <a:r>
              <a:rPr lang="en-US" dirty="0"/>
              <a:t> </a:t>
            </a:r>
            <a:r>
              <a:rPr lang="en-US" dirty="0" err="1"/>
              <a:t>publicação</a:t>
            </a:r>
            <a:r>
              <a:rPr lang="en-US" dirty="0"/>
              <a:t>,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que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– </a:t>
            </a:r>
            <a:r>
              <a:rPr lang="en-US" dirty="0" err="1"/>
              <a:t>correções</a:t>
            </a:r>
            <a:r>
              <a:rPr lang="en-US" dirty="0"/>
              <a:t>, updates, reports </a:t>
            </a:r>
            <a:r>
              <a:rPr lang="en-US" dirty="0" err="1"/>
              <a:t>adicionais</a:t>
            </a:r>
            <a:r>
              <a:rPr lang="en-US" dirty="0"/>
              <a:t> com </a:t>
            </a:r>
            <a:r>
              <a:rPr lang="en-US" dirty="0" err="1"/>
              <a:t>detalhes</a:t>
            </a:r>
            <a:r>
              <a:rPr lang="en-US" dirty="0"/>
              <a:t> </a:t>
            </a:r>
            <a:r>
              <a:rPr lang="en-US" dirty="0" err="1"/>
              <a:t>adicionais</a:t>
            </a:r>
            <a:r>
              <a:rPr lang="en-US" dirty="0"/>
              <a:t>; feedback de outros </a:t>
            </a:r>
            <a:r>
              <a:rPr lang="en-US" dirty="0" err="1"/>
              <a:t>autores</a:t>
            </a:r>
            <a:r>
              <a:rPr lang="en-US" dirty="0"/>
              <a:t>, </a:t>
            </a:r>
            <a:r>
              <a:rPr lang="en-US" dirty="0" err="1"/>
              <a:t>leitores</a:t>
            </a:r>
            <a:r>
              <a:rPr lang="en-US" dirty="0"/>
              <a:t>.</a:t>
            </a:r>
          </a:p>
          <a:p>
            <a:br>
              <a:rPr lang="en-US" dirty="0"/>
            </a:br>
            <a:r>
              <a:rPr lang="en-US" dirty="0"/>
              <a:t>Por favor, que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apreciar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apresentação</a:t>
            </a:r>
            <a:r>
              <a:rPr lang="en-US" dirty="0"/>
              <a:t>, meus e-mails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92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last slide. With this big disclaimer, I would only say “thank you” (that’s not my usual). Hope to make people reflexive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5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às pessoas que participaram da revisão interna desta apresentação, um ponto importantíssimo do processo de elaboração.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agradecimento ao seu legado – Eco de uma peça extremamente forte; EQUATOR Network, Guias de Relato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Desperdício de dinheiro, recursos humanos, pacientes, dentre outros através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Lancet Series colocou declaradamente; mais 5 artigos publicados no mesmo volume, com problemas e possíveis soluções.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forma como a pesquisa vem sendo feita hoje precisa ser refletida. Grande parte deste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facilmente reparável, muito embora eu precise dizer que outros possuem barreiras mais difíceis de serem transportas.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relato completo de uma peça científica foi colocado com a última parte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talvez com o maior impacto (por inabilitar a translação das camadas anteriores) e menor custo de correção -&gt; direcionar minha fala para o fim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REFERENCES:</a:t>
            </a:r>
          </a:p>
          <a:p>
            <a:endParaRPr lang="en-CA" dirty="0"/>
          </a:p>
          <a:p>
            <a:r>
              <a:rPr lang="en-US" sz="1200" b="1" dirty="0">
                <a:solidFill>
                  <a:schemeClr val="bg1"/>
                </a:solidFill>
              </a:rPr>
              <a:t>+50% </a:t>
            </a:r>
            <a:r>
              <a:rPr lang="en-US" sz="1200" b="1" dirty="0">
                <a:solidFill>
                  <a:srgbClr val="FF2F92"/>
                </a:solidFill>
              </a:rPr>
              <a:t>never fully </a:t>
            </a:r>
            <a:r>
              <a:rPr lang="en-US" sz="1200" b="1" dirty="0">
                <a:solidFill>
                  <a:schemeClr val="bg1"/>
                </a:solidFill>
              </a:rPr>
              <a:t>reported (</a:t>
            </a:r>
            <a:r>
              <a:rPr lang="en-CA" dirty="0"/>
              <a:t>Scherer RW, </a:t>
            </a:r>
            <a:r>
              <a:rPr lang="en-CA" dirty="0" err="1"/>
              <a:t>Langenberg</a:t>
            </a:r>
            <a:r>
              <a:rPr lang="en-CA" dirty="0"/>
              <a:t> P, von Elm E. Full publication of results initially presented in abstracts. Cochrane Database </a:t>
            </a:r>
            <a:r>
              <a:rPr lang="en-CA" dirty="0" err="1"/>
              <a:t>Syst</a:t>
            </a:r>
            <a:r>
              <a:rPr lang="en-CA" dirty="0"/>
              <a:t> Rev 2007; 2: MR000005.)</a:t>
            </a: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+30% of </a:t>
            </a:r>
            <a:r>
              <a:rPr lang="en-US" sz="1200" b="1" dirty="0">
                <a:solidFill>
                  <a:srgbClr val="FF2F92"/>
                </a:solidFill>
              </a:rPr>
              <a:t>trials interventions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sufficiently described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+50% of </a:t>
            </a:r>
            <a:r>
              <a:rPr lang="en-US" sz="1200" b="1" dirty="0">
                <a:solidFill>
                  <a:srgbClr val="FF2F92"/>
                </a:solidFill>
              </a:rPr>
              <a:t>planned study outcomes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reported</a:t>
            </a: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</a:rPr>
              <a:t>References: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F Song, S Parekh, L Hooper, YK Loke, J Ryder, AJ Sutton, C Hing, CS Kwok, C Pang, I Harvey. Dissemination and publication of research findings: an updated review of related biases. Health Technology Assessment 2010; Vol. 14: No. 8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http://www.journalslibrary.nihr.ac.uk/__data/assets/pdf_file/0005/64751/FullReport-hta14080.pdf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Ross JS, Mulvey GK, Hines EM,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Trial Publication after Registration in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ClinicalTrials.Gov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Cross-Sectional Analysis. Sim I, editor. </a:t>
            </a:r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Sep 8;6:e1000144.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http://www.plosmedicine.org/article/info:doi%2F10.1371%2Fjournal.pmed.1000144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Munch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Dufka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FL, Greene K, Smith SM, Dworkin RH,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Rowbotham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RReACT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global: Perils and pitfalls of constructing a global open-access database of registered analgesic clinical trials and trial results.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 Apr 13.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S0304-3959(14)00175-4.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10.1016/j.pain.2014.04.007.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http://www.ncbi.nlm.nih.gov/pubmed/24726925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Chan AW, Song F, Vickers A, Jefferson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Dickersin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Gøtzsche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van der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HB. Increasing value and reducing waste: addressing inaccessible research.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Lancet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18 January 2014 (Volume 383 Issue 9913 Pages 257-266 DOI: 10.1016/S0140-6736(13)62296-5)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http://www.anzctr.org.au/docs/An-Wen%20Chan_Lancet%20Series’13_reducing%20waste%20inaccessible%20research_2014.pdf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2: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If someone question the estimative of 85% on research: Given a 100 research projects,  only 50 will be published. Given the 50 published ones, only 25 will be well reported. Among </a:t>
            </a:r>
            <a:r>
              <a:rPr lang="en-US" sz="1200" b="0" dirty="0" err="1">
                <a:solidFill>
                  <a:schemeClr val="bg1"/>
                </a:solidFill>
              </a:rPr>
              <a:t>ot</a:t>
            </a:r>
            <a:r>
              <a:rPr lang="en-US" sz="1200" b="0" dirty="0">
                <a:solidFill>
                  <a:schemeClr val="bg1"/>
                </a:solidFill>
              </a:rPr>
              <a:t> these, only 12,5 won’t have any problem with methods. So, 85 out 100 (85%) could have waste in a part or totally.,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é e porque impacta – só conseguimos tomar decisões (assistenciais, de pesquisa,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em cima do que nós sabemos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Canadian Institutes of Health Research e FDA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Reforçar desperdício de dinheiro público facilmente evitável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 e porque impacta – só conseguimos tomar decisões se os desfechos estiverem completos ou pelo menos interpretáveis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exemplos –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Canadian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Câncer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Ribociclib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Letrozol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 CA de mama avançado - calculei por mim o RR, com todas as estimativas necessárias para a interpretação adequada (de acordo com quem vem advogando por descrições mais justas de desfechos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oncologia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PUBLICO E DISPONÍVEL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Reforçar desperdício de dinheiro público facilmente evitável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Nota:  ### No caso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Vioxx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re-analise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apresentação justa dos dados; soma com dois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descobertos (Merck); risco CVD consumado; retirada do mercado)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***Supporting Data for any Question***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Levels of Outcome Reporting</a:t>
            </a:r>
          </a:p>
          <a:p>
            <a:endParaRPr lang="en-CA" dirty="0"/>
          </a:p>
          <a:p>
            <a:r>
              <a:rPr lang="en-CA" dirty="0"/>
              <a:t>Reported Data Data Sufficient for Inclusion in Meta-analysis </a:t>
            </a:r>
          </a:p>
          <a:p>
            <a:endParaRPr lang="en-CA" dirty="0"/>
          </a:p>
          <a:p>
            <a:r>
              <a:rPr lang="en-CA" dirty="0"/>
              <a:t>Full - No. of participants per group; Effect size; Precision or precise P value for continuous data; (see Box)* </a:t>
            </a:r>
          </a:p>
          <a:p>
            <a:endParaRPr lang="en-CA" dirty="0"/>
          </a:p>
          <a:p>
            <a:r>
              <a:rPr lang="en-CA" dirty="0"/>
              <a:t>Incomplete - Partial Effect size or precision (± sample size and/or P value)† </a:t>
            </a:r>
          </a:p>
          <a:p>
            <a:r>
              <a:rPr lang="en-CA" dirty="0"/>
              <a:t>Qualitative P value (± sample size)† </a:t>
            </a:r>
          </a:p>
          <a:p>
            <a:r>
              <a:rPr lang="en-CA" dirty="0"/>
              <a:t>Unreported</a:t>
            </a:r>
          </a:p>
          <a:p>
            <a:endParaRPr lang="en-US" dirty="0"/>
          </a:p>
          <a:p>
            <a:r>
              <a:rPr lang="en-CA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among those registered at the IRB of the </a:t>
            </a:r>
            <a:r>
              <a:rPr lang="en-CA" dirty="0"/>
              <a:t>Copenhagen and Frederiksberg Universities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MEDLINE, EMBASE and COCHRANE 1995 a 2003; Tracking by authors name, trial name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 THANKS FOR TAMMY HOFFMANN FOR SHARING THE DATA ###</a:t>
            </a:r>
          </a:p>
          <a:p>
            <a:endParaRPr lang="en-US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 e porque impacta – só conseguimos tomar decisões e incorporar se as decisões estiverem completamente descritas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exemplos –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Câncer (falhas em aspectos que oncologistas consideraram cruciais para implementação de um tratamento)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Intervenções não farmacológicas (facilmente recuperáveis com o contato com autores)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Reforçar desperdício de dinheiro público facilmente evitável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Porque foi criado – uma peça anterior a de 1994 com Doug Altman, com foco em aspectos metodológicos – primeiro David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Kenneth Schulz, e Doug Altman um pouquinho depois; impacto sobre reprodutibilidade e implementação –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avoidable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primeiro para uma solução, quer seja educacional, editorial, por agência de fomento, instituições ou agências reguladoras – um guia para guias essenciais, que não é somente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que é baseado em evidências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8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id="{CA5D8F12-E973-834B-9815-60E543F7931E}"/>
              </a:ext>
            </a:extLst>
          </p:cNvPr>
          <p:cNvSpPr txBox="1"/>
          <p:nvPr/>
        </p:nvSpPr>
        <p:spPr>
          <a:xfrm>
            <a:off x="-15975" y="266370"/>
            <a:ext cx="9317039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University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of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</a:t>
            </a:r>
          </a:p>
          <a:p>
            <a:pPr algn="ctr">
              <a:defRPr/>
            </a:pP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Clinical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Epidemiology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Graduate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in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Cardiology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 Hospital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Centre for Journalology</a:t>
            </a:r>
            <a:endParaRPr lang="pt-BR" sz="1400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A37AC1-0EC5-EC42-9041-823E12F256B8}"/>
              </a:ext>
            </a:extLst>
          </p:cNvPr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Science</a:t>
            </a:r>
          </a:p>
          <a:p>
            <a:pPr algn="ctr" eaLnBrk="1" hangingPunct="1">
              <a:defRPr/>
            </a:pP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A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pt-BR" sz="32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6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573024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3" name="Imagem 61">
            <a:extLst>
              <a:ext uri="{FF2B5EF4-FFF2-40B4-BE49-F238E27FC236}">
                <a16:creationId xmlns:a16="http://schemas.microsoft.com/office/drawing/2014/main" id="{97BC68B0-B74A-3941-9A71-B0E244C4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7368041" y="6165102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1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54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4854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Proposed Solutions Through Better Reporting</a:t>
            </a:r>
          </a:p>
        </p:txBody>
      </p:sp>
      <p:pic>
        <p:nvPicPr>
          <p:cNvPr id="4" name="Picture 3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99896987-2EF1-3E45-9C9B-EC4BE21F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8" y="1327639"/>
            <a:ext cx="3855403" cy="5202101"/>
          </a:xfrm>
          <a:prstGeom prst="rect">
            <a:avLst/>
          </a:prstGeom>
        </p:spPr>
      </p:pic>
      <p:pic>
        <p:nvPicPr>
          <p:cNvPr id="9" name="Picture 8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DBBD8E75-B259-884A-B914-AC06B51F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27" y="1327638"/>
            <a:ext cx="3909807" cy="5202102"/>
          </a:xfrm>
          <a:prstGeom prst="rect">
            <a:avLst/>
          </a:prstGeom>
        </p:spPr>
      </p:pic>
      <p:pic>
        <p:nvPicPr>
          <p:cNvPr id="11" name="Picture 10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id="{DF1B4892-556F-8D4A-8F12-30103751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172" y="1327639"/>
            <a:ext cx="3855403" cy="5207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6B6E27-8E0D-B549-89E8-2E7EFE0C196A}"/>
              </a:ext>
            </a:extLst>
          </p:cNvPr>
          <p:cNvSpPr txBox="1"/>
          <p:nvPr/>
        </p:nvSpPr>
        <p:spPr>
          <a:xfrm>
            <a:off x="0" y="6529740"/>
            <a:ext cx="884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Begg</a:t>
            </a:r>
            <a:r>
              <a:rPr lang="en-US" dirty="0">
                <a:solidFill>
                  <a:srgbClr val="FFFF00"/>
                </a:solidFill>
              </a:rPr>
              <a:t> C et al. </a:t>
            </a:r>
            <a:r>
              <a:rPr lang="en-US" b="1" dirty="0">
                <a:solidFill>
                  <a:srgbClr val="FFFF00"/>
                </a:solidFill>
              </a:rPr>
              <a:t>JAMA</a:t>
            </a:r>
            <a:r>
              <a:rPr lang="en-US" dirty="0">
                <a:solidFill>
                  <a:srgbClr val="FFFF00"/>
                </a:solidFill>
              </a:rPr>
              <a:t>, 1996; Moher D et al, </a:t>
            </a:r>
            <a:r>
              <a:rPr lang="en-US" b="1" dirty="0">
                <a:solidFill>
                  <a:srgbClr val="FFFF00"/>
                </a:solidFill>
              </a:rPr>
              <a:t>Ann Intern Med</a:t>
            </a:r>
            <a:r>
              <a:rPr lang="en-US" dirty="0">
                <a:solidFill>
                  <a:srgbClr val="FFFF00"/>
                </a:solidFill>
              </a:rPr>
              <a:t>, 2001; Schulz K et al, </a:t>
            </a:r>
            <a:r>
              <a:rPr lang="en-US" b="1" dirty="0">
                <a:solidFill>
                  <a:srgbClr val="FFFF00"/>
                </a:solidFill>
              </a:rPr>
              <a:t>Lancet</a:t>
            </a:r>
            <a:r>
              <a:rPr lang="en-US" dirty="0">
                <a:solidFill>
                  <a:srgbClr val="FFFF00"/>
                </a:solidFill>
              </a:rPr>
              <a:t>, 2010.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80928DD1-4CBB-AC4D-AC89-25B79B06FF94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10" name="Picture 9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id="{5E99CF03-B0F4-B34D-8691-C920FDFC4C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9" r="5757"/>
          <a:stretch/>
        </p:blipFill>
        <p:spPr>
          <a:xfrm>
            <a:off x="5223020" y="839458"/>
            <a:ext cx="1069981" cy="10765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16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Guidelines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3181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Too much guidance 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6B6E27-8E0D-B549-89E8-2E7EFE0C196A}"/>
              </a:ext>
            </a:extLst>
          </p:cNvPr>
          <p:cNvSpPr txBox="1"/>
          <p:nvPr/>
        </p:nvSpPr>
        <p:spPr>
          <a:xfrm>
            <a:off x="0" y="6482235"/>
            <a:ext cx="581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EQUATOR Network - http://</a:t>
            </a:r>
            <a:r>
              <a:rPr lang="en-US" dirty="0" err="1">
                <a:solidFill>
                  <a:srgbClr val="FFFF00"/>
                </a:solidFill>
              </a:rPr>
              <a:t>www.equator-network.org</a:t>
            </a:r>
            <a:r>
              <a:rPr lang="en-US" dirty="0">
                <a:solidFill>
                  <a:srgbClr val="FFFF00"/>
                </a:solidFill>
              </a:rPr>
              <a:t>/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A4888-8316-F540-8C6F-59B0AB023E94}"/>
              </a:ext>
            </a:extLst>
          </p:cNvPr>
          <p:cNvSpPr txBox="1"/>
          <p:nvPr/>
        </p:nvSpPr>
        <p:spPr>
          <a:xfrm>
            <a:off x="135951" y="1350434"/>
            <a:ext cx="42430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CONSORT</a:t>
            </a:r>
          </a:p>
          <a:p>
            <a:r>
              <a:rPr lang="en-US" dirty="0">
                <a:solidFill>
                  <a:schemeClr val="bg1"/>
                </a:solidFill>
              </a:rPr>
              <a:t>Pharmacological Trials</a:t>
            </a:r>
          </a:p>
          <a:p>
            <a:r>
              <a:rPr lang="en-US" dirty="0">
                <a:solidFill>
                  <a:schemeClr val="bg1"/>
                </a:solidFill>
              </a:rPr>
              <a:t>Non-Inferiority Trials</a:t>
            </a:r>
          </a:p>
          <a:p>
            <a:r>
              <a:rPr lang="en-US" dirty="0">
                <a:solidFill>
                  <a:schemeClr val="bg1"/>
                </a:solidFill>
              </a:rPr>
              <a:t>Non-Pharmacological Trials</a:t>
            </a:r>
          </a:p>
          <a:p>
            <a:r>
              <a:rPr lang="en-US" dirty="0">
                <a:solidFill>
                  <a:schemeClr val="bg1"/>
                </a:solidFill>
              </a:rPr>
              <a:t>Chinese Medicine Trials and counting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PRISMA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Reviews/Pairwise metanalysis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Reviews/Network metanalysis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Reviews/IPD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Reviews/Protocols and counting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STROBE</a:t>
            </a:r>
          </a:p>
          <a:p>
            <a:r>
              <a:rPr lang="en-US" dirty="0">
                <a:solidFill>
                  <a:schemeClr val="bg1"/>
                </a:solidFill>
              </a:rPr>
              <a:t>Cross-sectional studies</a:t>
            </a:r>
          </a:p>
          <a:p>
            <a:r>
              <a:rPr lang="en-US" dirty="0">
                <a:solidFill>
                  <a:schemeClr val="bg1"/>
                </a:solidFill>
              </a:rPr>
              <a:t>Case-control studies</a:t>
            </a:r>
          </a:p>
          <a:p>
            <a:r>
              <a:rPr lang="en-US" dirty="0">
                <a:solidFill>
                  <a:schemeClr val="bg1"/>
                </a:solidFill>
              </a:rPr>
              <a:t>Cohort studies and counting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114830-33C7-D549-ACC5-7B4C3BAB61E9}"/>
              </a:ext>
            </a:extLst>
          </p:cNvPr>
          <p:cNvSpPr txBox="1"/>
          <p:nvPr/>
        </p:nvSpPr>
        <p:spPr>
          <a:xfrm>
            <a:off x="4512690" y="1327639"/>
            <a:ext cx="448007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STARD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Essential Items of Diagnostic Accuracy Studies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Diagnostic Accuracy with Bayesian Methods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CHEERS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Health Economic Evaluation Reports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ARRIVE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Animal and pre-clinical research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RIGHT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Expert Panels and Guidelines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CARE</a:t>
            </a:r>
            <a:endParaRPr lang="en-US" dirty="0">
              <a:solidFill>
                <a:srgbClr val="FFFF00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Case study/Case Reports</a:t>
            </a:r>
          </a:p>
          <a:p>
            <a:pPr algn="r"/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SPIRIT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Clinical Trials Protocols</a:t>
            </a:r>
          </a:p>
          <a:p>
            <a:pPr marL="285750" indent="-285750" algn="r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0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3D18A5-7324-1448-B9B1-896F7E06EC79}"/>
              </a:ext>
            </a:extLst>
          </p:cNvPr>
          <p:cNvSpPr txBox="1"/>
          <p:nvPr/>
        </p:nvSpPr>
        <p:spPr>
          <a:xfrm>
            <a:off x="1335733" y="6472640"/>
            <a:ext cx="787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>
                <a:solidFill>
                  <a:srgbClr val="FFFF00"/>
                </a:solidFill>
              </a:rPr>
              <a:t>CMAJ</a:t>
            </a:r>
            <a:r>
              <a:rPr lang="en-US" dirty="0">
                <a:solidFill>
                  <a:srgbClr val="FFFF00"/>
                </a:solidFill>
              </a:rPr>
              <a:t>, 2016;188(12):e279-80; </a:t>
            </a:r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 err="1">
                <a:solidFill>
                  <a:srgbClr val="FFFF00"/>
                </a:solidFill>
              </a:rPr>
              <a:t>PeerJ</a:t>
            </a:r>
            <a:r>
              <a:rPr lang="en-US" dirty="0">
                <a:solidFill>
                  <a:srgbClr val="FFFF00"/>
                </a:solidFill>
              </a:rPr>
              <a:t>, 2017;5:e324.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8D4A8-1B92-C947-9F7C-F6E3682A5ECB}"/>
              </a:ext>
            </a:extLst>
          </p:cNvPr>
          <p:cNvSpPr txBox="1"/>
          <p:nvPr/>
        </p:nvSpPr>
        <p:spPr>
          <a:xfrm>
            <a:off x="233243" y="771439"/>
            <a:ext cx="5262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A Publications Officer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id="{25FCE038-EE0D-0F44-A742-23CDD1FA17F3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6DFB79-D220-C940-928E-3919C677BBD3}"/>
              </a:ext>
            </a:extLst>
          </p:cNvPr>
          <p:cNvSpPr txBox="1"/>
          <p:nvPr/>
        </p:nvSpPr>
        <p:spPr>
          <a:xfrm>
            <a:off x="1335733" y="6472640"/>
            <a:ext cx="787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>
                <a:solidFill>
                  <a:srgbClr val="FFFF00"/>
                </a:solidFill>
              </a:rPr>
              <a:t>CMAJ</a:t>
            </a:r>
            <a:r>
              <a:rPr lang="en-US" dirty="0">
                <a:solidFill>
                  <a:srgbClr val="FFFF00"/>
                </a:solidFill>
              </a:rPr>
              <a:t>, 2016;188(12):e279-80; </a:t>
            </a:r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 err="1">
                <a:solidFill>
                  <a:srgbClr val="FFFF00"/>
                </a:solidFill>
              </a:rPr>
              <a:t>PeerJ</a:t>
            </a:r>
            <a:r>
              <a:rPr lang="en-US" dirty="0">
                <a:solidFill>
                  <a:srgbClr val="FFFF00"/>
                </a:solidFill>
              </a:rPr>
              <a:t>, 2017;5:e324.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237920F-A757-8D43-A512-F0BEBD046D76}"/>
              </a:ext>
            </a:extLst>
          </p:cNvPr>
          <p:cNvSpPr/>
          <p:nvPr/>
        </p:nvSpPr>
        <p:spPr>
          <a:xfrm>
            <a:off x="1148351" y="3995877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A93FC2-B171-044C-9B1C-154E5276DB22}"/>
              </a:ext>
            </a:extLst>
          </p:cNvPr>
          <p:cNvSpPr/>
          <p:nvPr/>
        </p:nvSpPr>
        <p:spPr>
          <a:xfrm>
            <a:off x="218834" y="2178793"/>
            <a:ext cx="1707069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F2BA1F5-DE68-2C40-B2D5-68C8C2E17857}"/>
              </a:ext>
            </a:extLst>
          </p:cNvPr>
          <p:cNvSpPr txBox="1"/>
          <p:nvPr/>
        </p:nvSpPr>
        <p:spPr>
          <a:xfrm>
            <a:off x="102714" y="2773633"/>
            <a:ext cx="193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Pre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618E35-B85A-E441-BEE7-DFDD9FC4A2DF}"/>
              </a:ext>
            </a:extLst>
          </p:cNvPr>
          <p:cNvSpPr txBox="1"/>
          <p:nvPr/>
        </p:nvSpPr>
        <p:spPr>
          <a:xfrm>
            <a:off x="1173486" y="4594871"/>
            <a:ext cx="16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During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41FCF69-17BD-5E4B-8721-A954447E7D27}"/>
              </a:ext>
            </a:extLst>
          </p:cNvPr>
          <p:cNvSpPr/>
          <p:nvPr/>
        </p:nvSpPr>
        <p:spPr>
          <a:xfrm>
            <a:off x="3799333" y="4646808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73FA6-B2C7-764A-BE36-48D0E4D93EEB}"/>
              </a:ext>
            </a:extLst>
          </p:cNvPr>
          <p:cNvSpPr txBox="1"/>
          <p:nvPr/>
        </p:nvSpPr>
        <p:spPr>
          <a:xfrm>
            <a:off x="3824468" y="5324515"/>
            <a:ext cx="16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Post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21E44F6-A343-D04C-B6C6-928F718BE7B0}"/>
              </a:ext>
            </a:extLst>
          </p:cNvPr>
          <p:cNvSpPr/>
          <p:nvPr/>
        </p:nvSpPr>
        <p:spPr>
          <a:xfrm>
            <a:off x="6450315" y="4092039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782224-0895-6947-9C07-4E1D24283C7E}"/>
              </a:ext>
            </a:extLst>
          </p:cNvPr>
          <p:cNvSpPr/>
          <p:nvPr/>
        </p:nvSpPr>
        <p:spPr>
          <a:xfrm>
            <a:off x="6450315" y="4580746"/>
            <a:ext cx="1750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Education</a:t>
            </a:r>
          </a:p>
          <a:p>
            <a:pPr algn="ctr"/>
            <a:r>
              <a:rPr lang="en-US" sz="2400" b="1" dirty="0">
                <a:solidFill>
                  <a:srgbClr val="FF2F92"/>
                </a:solidFill>
              </a:rPr>
              <a:t>Promotion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10E61BB-FFC0-7449-BE5D-1825B4723B23}"/>
              </a:ext>
            </a:extLst>
          </p:cNvPr>
          <p:cNvSpPr/>
          <p:nvPr/>
        </p:nvSpPr>
        <p:spPr>
          <a:xfrm>
            <a:off x="6944390" y="2098247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C1ABA7-8F30-D840-9809-9B6E3E66D416}"/>
              </a:ext>
            </a:extLst>
          </p:cNvPr>
          <p:cNvSpPr/>
          <p:nvPr/>
        </p:nvSpPr>
        <p:spPr>
          <a:xfrm>
            <a:off x="6944390" y="2740241"/>
            <a:ext cx="175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Audits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9C22667-EF33-4949-90BE-9C2326961C6A}"/>
              </a:ext>
            </a:extLst>
          </p:cNvPr>
          <p:cNvGrpSpPr/>
          <p:nvPr/>
        </p:nvGrpSpPr>
        <p:grpSpPr>
          <a:xfrm>
            <a:off x="-144070" y="1619910"/>
            <a:ext cx="5507709" cy="412595"/>
            <a:chOff x="-125338" y="5720576"/>
            <a:chExt cx="5507709" cy="41259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5F1D2B23-BD23-C949-8DA5-38EB3419CC0B}"/>
                </a:ext>
              </a:extLst>
            </p:cNvPr>
            <p:cNvSpPr/>
            <p:nvPr/>
          </p:nvSpPr>
          <p:spPr>
            <a:xfrm>
              <a:off x="-125338" y="5720576"/>
              <a:ext cx="5507709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D299065-7277-B24D-91A1-B5872D2A3623}"/>
                </a:ext>
              </a:extLst>
            </p:cNvPr>
            <p:cNvSpPr txBox="1"/>
            <p:nvPr/>
          </p:nvSpPr>
          <p:spPr>
            <a:xfrm>
              <a:off x="0" y="5742207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B7D4B22-F524-E442-BFC1-84AEB8F4431C}"/>
              </a:ext>
            </a:extLst>
          </p:cNvPr>
          <p:cNvSpPr txBox="1"/>
          <p:nvPr/>
        </p:nvSpPr>
        <p:spPr>
          <a:xfrm>
            <a:off x="184520" y="1633446"/>
            <a:ext cx="518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Assistance for authors, researchers and investigators</a:t>
            </a:r>
          </a:p>
        </p:txBody>
      </p:sp>
      <p:pic>
        <p:nvPicPr>
          <p:cNvPr id="43" name="Picture 4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6C786D3-F84A-A546-953A-2C1AA3527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"/>
          <a:stretch/>
        </p:blipFill>
        <p:spPr>
          <a:xfrm>
            <a:off x="2806844" y="2558049"/>
            <a:ext cx="3704084" cy="12278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A080D-08FF-F348-9DCC-6E308E84F339}"/>
              </a:ext>
            </a:extLst>
          </p:cNvPr>
          <p:cNvSpPr txBox="1"/>
          <p:nvPr/>
        </p:nvSpPr>
        <p:spPr>
          <a:xfrm>
            <a:off x="0" y="6488668"/>
            <a:ext cx="34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www.equator-network.org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68292-E292-BE44-8078-2A301DB160BA}"/>
              </a:ext>
            </a:extLst>
          </p:cNvPr>
          <p:cNvSpPr txBox="1"/>
          <p:nvPr/>
        </p:nvSpPr>
        <p:spPr>
          <a:xfrm>
            <a:off x="252493" y="741802"/>
            <a:ext cx="543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The EQUATOR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6B08F3-5CE8-BD43-BE95-1A088484B229}"/>
              </a:ext>
            </a:extLst>
          </p:cNvPr>
          <p:cNvGrpSpPr/>
          <p:nvPr/>
        </p:nvGrpSpPr>
        <p:grpSpPr>
          <a:xfrm>
            <a:off x="1709877" y="2199397"/>
            <a:ext cx="3702088" cy="300076"/>
            <a:chOff x="257194" y="2450141"/>
            <a:chExt cx="4910551" cy="398029"/>
          </a:xfrm>
        </p:grpSpPr>
        <p:pic>
          <p:nvPicPr>
            <p:cNvPr id="3" name="Picture 2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DCB8BE20-3779-AC4B-981D-258FC7F0C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969" r="43989" b="76984"/>
            <a:stretch/>
          </p:blipFill>
          <p:spPr>
            <a:xfrm>
              <a:off x="257194" y="2450141"/>
              <a:ext cx="4910551" cy="398029"/>
            </a:xfrm>
            <a:prstGeom prst="roundRect">
              <a:avLst/>
            </a:prstGeom>
          </p:spPr>
        </p:pic>
        <p:pic>
          <p:nvPicPr>
            <p:cNvPr id="11" name="Picture 1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id="{6E422513-D7D6-FC4C-9DF3-3089A0F49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501" t="15159" r="62663" b="77181"/>
            <a:stretch/>
          </p:blipFill>
          <p:spPr>
            <a:xfrm>
              <a:off x="2794552" y="2475181"/>
              <a:ext cx="774700" cy="35580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2830B780-03FF-8047-B29B-1426AF6F8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22" y="3262748"/>
            <a:ext cx="6483542" cy="31453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B434144-8D65-8C46-820C-AD1F9002EC91}"/>
              </a:ext>
            </a:extLst>
          </p:cNvPr>
          <p:cNvGrpSpPr/>
          <p:nvPr/>
        </p:nvGrpSpPr>
        <p:grpSpPr>
          <a:xfrm>
            <a:off x="2842145" y="4272139"/>
            <a:ext cx="276426" cy="276426"/>
            <a:chOff x="8931315" y="2688299"/>
            <a:chExt cx="450574" cy="450574"/>
          </a:xfrm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A1ABCB24-669D-BE4E-A496-0542FD7589E4}"/>
                </a:ext>
              </a:extLst>
            </p:cNvPr>
            <p:cNvSpPr/>
            <p:nvPr/>
          </p:nvSpPr>
          <p:spPr>
            <a:xfrm rot="8100000">
              <a:off x="8931315" y="2688299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A86B67E-7A07-AD45-84BD-A14EAC5E592D}"/>
                </a:ext>
              </a:extLst>
            </p:cNvPr>
            <p:cNvSpPr/>
            <p:nvPr/>
          </p:nvSpPr>
          <p:spPr>
            <a:xfrm>
              <a:off x="9061348" y="2818337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281DC28-84E7-EE47-8CE0-58EB79BF115E}"/>
              </a:ext>
            </a:extLst>
          </p:cNvPr>
          <p:cNvGrpSpPr/>
          <p:nvPr/>
        </p:nvGrpSpPr>
        <p:grpSpPr>
          <a:xfrm>
            <a:off x="3489542" y="5597376"/>
            <a:ext cx="276426" cy="276426"/>
            <a:chOff x="8415130" y="2849217"/>
            <a:chExt cx="450574" cy="450574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D8D2913F-5C0F-DE4C-A1B1-7502E0FDBF9A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AEB97A-3AE0-AD42-AB4F-84C3775351E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0925A5-5722-9441-AE7D-96E25566053A}"/>
              </a:ext>
            </a:extLst>
          </p:cNvPr>
          <p:cNvGrpSpPr/>
          <p:nvPr/>
        </p:nvGrpSpPr>
        <p:grpSpPr>
          <a:xfrm>
            <a:off x="6787308" y="5558487"/>
            <a:ext cx="276426" cy="276426"/>
            <a:chOff x="8415130" y="2849217"/>
            <a:chExt cx="450574" cy="450574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9A6E080C-3F20-1844-94C3-546F723C537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4B97C1-09E9-3549-B8EB-3D2EF15E04FD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8B7CED-B955-D441-B324-4ED11228F68A}"/>
              </a:ext>
            </a:extLst>
          </p:cNvPr>
          <p:cNvGrpSpPr/>
          <p:nvPr/>
        </p:nvGrpSpPr>
        <p:grpSpPr>
          <a:xfrm>
            <a:off x="4393441" y="4213704"/>
            <a:ext cx="276426" cy="276426"/>
            <a:chOff x="6036326" y="2497800"/>
            <a:chExt cx="450575" cy="450574"/>
          </a:xfrm>
        </p:grpSpPr>
        <p:sp>
          <p:nvSpPr>
            <p:cNvPr id="40" name="Teardrop 39">
              <a:extLst>
                <a:ext uri="{FF2B5EF4-FFF2-40B4-BE49-F238E27FC236}">
                  <a16:creationId xmlns:a16="http://schemas.microsoft.com/office/drawing/2014/main" id="{0FC5E380-4B78-A148-BDBA-C7AA563B7E71}"/>
                </a:ext>
              </a:extLst>
            </p:cNvPr>
            <p:cNvSpPr/>
            <p:nvPr/>
          </p:nvSpPr>
          <p:spPr>
            <a:xfrm rot="8100000">
              <a:off x="6036326" y="2497800"/>
              <a:ext cx="450575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C24510-EC2F-674E-9204-33DF1E3FD04F}"/>
                </a:ext>
              </a:extLst>
            </p:cNvPr>
            <p:cNvSpPr/>
            <p:nvPr/>
          </p:nvSpPr>
          <p:spPr>
            <a:xfrm>
              <a:off x="6166361" y="2627836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A7EE537-4C1E-FB44-B0EB-83A9189C25B2}"/>
              </a:ext>
            </a:extLst>
          </p:cNvPr>
          <p:cNvGrpSpPr/>
          <p:nvPr/>
        </p:nvGrpSpPr>
        <p:grpSpPr>
          <a:xfrm>
            <a:off x="2410127" y="3559563"/>
            <a:ext cx="570228" cy="712577"/>
            <a:chOff x="2216109" y="1980814"/>
            <a:chExt cx="937534" cy="117157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93ADB01-EEFA-0A41-B9BE-F616396356E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 flipV="1">
              <a:off x="2511385" y="1980814"/>
              <a:ext cx="642258" cy="1171574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0EA35D8-DF72-FD42-98A7-78E3B371A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6109" y="1984321"/>
              <a:ext cx="295276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B0D1819-0A15-544F-AA6E-862D8E73E7F6}"/>
              </a:ext>
            </a:extLst>
          </p:cNvPr>
          <p:cNvGrpSpPr/>
          <p:nvPr/>
        </p:nvGrpSpPr>
        <p:grpSpPr>
          <a:xfrm>
            <a:off x="2659730" y="5536991"/>
            <a:ext cx="968025" cy="60389"/>
            <a:chOff x="1095393" y="3039731"/>
            <a:chExt cx="1630716" cy="1066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3F98A5B-7D9E-9044-A697-0BB47EAEC5F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 flipV="1">
              <a:off x="1709139" y="3039731"/>
              <a:ext cx="1016970" cy="106601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32C961D-56BE-B14C-B947-2541D0699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393" y="3043092"/>
              <a:ext cx="620448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337DAF-8957-DD41-9CC0-4F50FC114CEA}"/>
              </a:ext>
            </a:extLst>
          </p:cNvPr>
          <p:cNvGrpSpPr/>
          <p:nvPr/>
        </p:nvGrpSpPr>
        <p:grpSpPr>
          <a:xfrm>
            <a:off x="2298262" y="5207807"/>
            <a:ext cx="358604" cy="646331"/>
            <a:chOff x="2279780" y="2670904"/>
            <a:chExt cx="2127919" cy="10626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426DA4A-8FA4-4E47-B28E-C426CA084AE7}"/>
                </a:ext>
              </a:extLst>
            </p:cNvPr>
            <p:cNvSpPr txBox="1"/>
            <p:nvPr/>
          </p:nvSpPr>
          <p:spPr>
            <a:xfrm>
              <a:off x="2279780" y="2670904"/>
              <a:ext cx="2126507" cy="1062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2A2412D-1083-074E-8E9E-FE2536C5661F}"/>
                </a:ext>
              </a:extLst>
            </p:cNvPr>
            <p:cNvSpPr txBox="1"/>
            <p:nvPr/>
          </p:nvSpPr>
          <p:spPr>
            <a:xfrm>
              <a:off x="2855356" y="3154167"/>
              <a:ext cx="1552343" cy="55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47DCD30A-03B7-864C-966F-9CB703B8EBE4}"/>
              </a:ext>
            </a:extLst>
          </p:cNvPr>
          <p:cNvSpPr txBox="1"/>
          <p:nvPr/>
        </p:nvSpPr>
        <p:spPr>
          <a:xfrm>
            <a:off x="1053071" y="2974788"/>
            <a:ext cx="229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Canadian EQUATOR Centre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2EBC866-6352-034C-99DE-87AAFCCE82FB}"/>
              </a:ext>
            </a:extLst>
          </p:cNvPr>
          <p:cNvGrpSpPr/>
          <p:nvPr/>
        </p:nvGrpSpPr>
        <p:grpSpPr>
          <a:xfrm>
            <a:off x="6925521" y="5179890"/>
            <a:ext cx="420532" cy="378597"/>
            <a:chOff x="2261472" y="2640033"/>
            <a:chExt cx="691413" cy="62246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2A698F-141A-004D-89F9-02A64F9CD79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2261472" y="2640033"/>
              <a:ext cx="208672" cy="622465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2B473AD1-27D0-C040-AB66-4966E4A81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0145" y="2642680"/>
              <a:ext cx="482740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47F5E1-7ECC-134E-B845-E507B8445C01}"/>
              </a:ext>
            </a:extLst>
          </p:cNvPr>
          <p:cNvGrpSpPr/>
          <p:nvPr/>
        </p:nvGrpSpPr>
        <p:grpSpPr>
          <a:xfrm>
            <a:off x="4544562" y="3073818"/>
            <a:ext cx="695166" cy="1207545"/>
            <a:chOff x="205541" y="973303"/>
            <a:chExt cx="1142948" cy="198536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95518D-CA32-0D4B-8E06-13265CAB5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41" y="973303"/>
              <a:ext cx="794240" cy="1985369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48B4637-60B4-AF49-BA41-4A7869191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781" y="991747"/>
              <a:ext cx="348708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01776C46-93D1-F646-8494-A4303CF4F739}"/>
              </a:ext>
            </a:extLst>
          </p:cNvPr>
          <p:cNvSpPr txBox="1"/>
          <p:nvPr/>
        </p:nvSpPr>
        <p:spPr>
          <a:xfrm>
            <a:off x="5193980" y="2874409"/>
            <a:ext cx="229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UK EQUATOR Centre</a:t>
            </a:r>
          </a:p>
        </p:txBody>
      </p:sp>
      <p:pic>
        <p:nvPicPr>
          <p:cNvPr id="75" name="Picture 7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728F3FC-C649-6D49-8E78-11697CD4D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92" t="1" b="85553"/>
          <a:stretch/>
        </p:blipFill>
        <p:spPr>
          <a:xfrm>
            <a:off x="5726826" y="1709701"/>
            <a:ext cx="1771276" cy="535151"/>
          </a:xfrm>
          <a:prstGeom prst="roundRect">
            <a:avLst/>
          </a:prstGeom>
        </p:spPr>
      </p:pic>
      <p:pic>
        <p:nvPicPr>
          <p:cNvPr id="76" name="Picture 7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D84435F7-CB81-CA44-BBFE-A7ADE110A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9111" b="86400"/>
          <a:stretch/>
        </p:blipFill>
        <p:spPr>
          <a:xfrm>
            <a:off x="968130" y="1710651"/>
            <a:ext cx="4938797" cy="534518"/>
          </a:xfrm>
          <a:prstGeom prst="round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DAF3DC77-05DB-F644-9DC2-1BC614E2BDBB}"/>
              </a:ext>
            </a:extLst>
          </p:cNvPr>
          <p:cNvSpPr/>
          <p:nvPr/>
        </p:nvSpPr>
        <p:spPr>
          <a:xfrm>
            <a:off x="6212314" y="1381399"/>
            <a:ext cx="470647" cy="5209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id="{2888C781-E65E-F44F-946F-3AB490AA106D}"/>
              </a:ext>
            </a:extLst>
          </p:cNvPr>
          <p:cNvSpPr/>
          <p:nvPr/>
        </p:nvSpPr>
        <p:spPr>
          <a:xfrm rot="8100000">
            <a:off x="4545841" y="4445697"/>
            <a:ext cx="276426" cy="276426"/>
          </a:xfrm>
          <a:prstGeom prst="teardrop">
            <a:avLst>
              <a:gd name="adj" fmla="val 124123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32E49E-00F4-F149-87D0-CC19DD551436}"/>
              </a:ext>
            </a:extLst>
          </p:cNvPr>
          <p:cNvSpPr/>
          <p:nvPr/>
        </p:nvSpPr>
        <p:spPr>
          <a:xfrm>
            <a:off x="4625617" y="4525474"/>
            <a:ext cx="116871" cy="1168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AB3EE4-A24F-F344-B578-C0C605DC89A0}"/>
              </a:ext>
            </a:extLst>
          </p:cNvPr>
          <p:cNvCxnSpPr>
            <a:cxnSpLocks/>
          </p:cNvCxnSpPr>
          <p:nvPr/>
        </p:nvCxnSpPr>
        <p:spPr>
          <a:xfrm flipV="1">
            <a:off x="4711993" y="3312078"/>
            <a:ext cx="483074" cy="1207545"/>
          </a:xfrm>
          <a:prstGeom prst="line">
            <a:avLst/>
          </a:prstGeom>
          <a:ln w="127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2D12063-77AB-FC4D-BB2B-799BEC2ED1CB}"/>
              </a:ext>
            </a:extLst>
          </p:cNvPr>
          <p:cNvCxnSpPr>
            <a:cxnSpLocks/>
          </p:cNvCxnSpPr>
          <p:nvPr/>
        </p:nvCxnSpPr>
        <p:spPr>
          <a:xfrm flipH="1">
            <a:off x="5193980" y="3312078"/>
            <a:ext cx="212092" cy="0"/>
          </a:xfrm>
          <a:prstGeom prst="line">
            <a:avLst/>
          </a:prstGeom>
          <a:ln w="127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E9096A0-9B34-1340-BDFC-85758B1F0E21}"/>
              </a:ext>
            </a:extLst>
          </p:cNvPr>
          <p:cNvSpPr txBox="1"/>
          <p:nvPr/>
        </p:nvSpPr>
        <p:spPr>
          <a:xfrm>
            <a:off x="5343058" y="3133395"/>
            <a:ext cx="229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French EQUATOR Centre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120ECA-07F4-1C43-9990-05CBA10EA289}"/>
              </a:ext>
            </a:extLst>
          </p:cNvPr>
          <p:cNvSpPr txBox="1"/>
          <p:nvPr/>
        </p:nvSpPr>
        <p:spPr>
          <a:xfrm>
            <a:off x="7207679" y="4874616"/>
            <a:ext cx="146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Australasian EQUATOR Centre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0D55BDC-B868-A54B-9119-EBD07C809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48" y="2920246"/>
            <a:ext cx="521636" cy="521636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54E951A-2082-024B-9A45-E6EBAD690D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21" t="7216" r="14215"/>
          <a:stretch/>
        </p:blipFill>
        <p:spPr>
          <a:xfrm>
            <a:off x="137517" y="2920246"/>
            <a:ext cx="552801" cy="530908"/>
          </a:xfrm>
          <a:prstGeom prst="roundRect">
            <a:avLst/>
          </a:prstGeom>
        </p:spPr>
      </p:pic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0C5BF381-452F-9641-B7BA-BAEC0E3A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353" y="2510815"/>
            <a:ext cx="603166" cy="607953"/>
          </a:xfrm>
          <a:prstGeom prst="round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608F766-F6C6-774C-90F6-84FAE04CDC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11" t="1153" r="6846" b="597"/>
          <a:stretch/>
        </p:blipFill>
        <p:spPr>
          <a:xfrm>
            <a:off x="7574000" y="3101428"/>
            <a:ext cx="603166" cy="610599"/>
          </a:xfrm>
          <a:prstGeom prst="round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42461BB-9268-0A4B-A10D-866174C19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3154" y="5734831"/>
            <a:ext cx="1034611" cy="458338"/>
          </a:xfrm>
          <a:prstGeom prst="round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8" name="Rectangle 4">
            <a:extLst>
              <a:ext uri="{FF2B5EF4-FFF2-40B4-BE49-F238E27FC236}">
                <a16:creationId xmlns:a16="http://schemas.microsoft.com/office/drawing/2014/main" id="{2076BB50-53DD-FC4D-B54F-EA985513991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4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268292-E292-BE44-8078-2A301DB160BA}"/>
              </a:ext>
            </a:extLst>
          </p:cNvPr>
          <p:cNvSpPr txBox="1"/>
          <p:nvPr/>
        </p:nvSpPr>
        <p:spPr>
          <a:xfrm>
            <a:off x="238498" y="733039"/>
            <a:ext cx="488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Formal Education 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5CE7E69E-198F-3344-B8A1-33A3B0F83905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2B27538D-EFD5-634A-B23D-6968C756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79"/>
          <a:stretch/>
        </p:blipFill>
        <p:spPr>
          <a:xfrm>
            <a:off x="600005" y="2137125"/>
            <a:ext cx="2743282" cy="774550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B29469-0352-0A4D-AFF7-E035C461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5" y="3130625"/>
            <a:ext cx="2743282" cy="952757"/>
          </a:xfrm>
          <a:prstGeom prst="round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8AF288-CB4E-6141-82EB-5BA32CE6600B}"/>
              </a:ext>
            </a:extLst>
          </p:cNvPr>
          <p:cNvCxnSpPr/>
          <p:nvPr/>
        </p:nvCxnSpPr>
        <p:spPr>
          <a:xfrm>
            <a:off x="4230624" y="1429408"/>
            <a:ext cx="0" cy="5129888"/>
          </a:xfrm>
          <a:prstGeom prst="line">
            <a:avLst/>
          </a:prstGeom>
          <a:ln w="38100">
            <a:solidFill>
              <a:srgbClr val="FF2F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DF2FACC-9123-C54B-B330-C185DD4E0A1C}"/>
              </a:ext>
            </a:extLst>
          </p:cNvPr>
          <p:cNvSpPr txBox="1"/>
          <p:nvPr/>
        </p:nvSpPr>
        <p:spPr>
          <a:xfrm>
            <a:off x="295015" y="1382108"/>
            <a:ext cx="363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Labs, Research Lines and Supervisors</a:t>
            </a:r>
          </a:p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(examples)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540A7A-1D20-934B-AE5B-B28DA9520FB5}"/>
              </a:ext>
            </a:extLst>
          </p:cNvPr>
          <p:cNvSpPr txBox="1"/>
          <p:nvPr/>
        </p:nvSpPr>
        <p:spPr>
          <a:xfrm>
            <a:off x="5869774" y="1385352"/>
            <a:ext cx="1617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Formal Courses</a:t>
            </a:r>
          </a:p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(examples)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62CF8E4-BF3C-F848-8662-ADEFC2571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83"/>
          <a:stretch/>
        </p:blipFill>
        <p:spPr>
          <a:xfrm>
            <a:off x="4422748" y="2486944"/>
            <a:ext cx="4511547" cy="1170656"/>
          </a:xfrm>
          <a:prstGeom prst="round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AD5F39-F2E5-CC45-9F86-B682DEEB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708" y="4434477"/>
            <a:ext cx="4497625" cy="1275189"/>
          </a:xfrm>
          <a:prstGeom prst="round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43485E-3D6C-FC48-A8AA-21A506C93901}"/>
              </a:ext>
            </a:extLst>
          </p:cNvPr>
          <p:cNvSpPr txBox="1"/>
          <p:nvPr/>
        </p:nvSpPr>
        <p:spPr>
          <a:xfrm>
            <a:off x="4429708" y="5755629"/>
            <a:ext cx="2639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Prof. Dr. Luis Eduardo </a:t>
            </a:r>
            <a:r>
              <a:rPr lang="en-US" sz="1400" dirty="0" err="1">
                <a:solidFill>
                  <a:srgbClr val="FFFF00"/>
                </a:solidFill>
              </a:rPr>
              <a:t>Paim</a:t>
            </a:r>
            <a:r>
              <a:rPr lang="en-US" sz="1400" dirty="0">
                <a:solidFill>
                  <a:srgbClr val="FFFF00"/>
                </a:solidFill>
              </a:rPr>
              <a:t> Rohde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5F4B603-66F4-2F40-98B7-9A0862E972DF}"/>
              </a:ext>
            </a:extLst>
          </p:cNvPr>
          <p:cNvSpPr txBox="1"/>
          <p:nvPr/>
        </p:nvSpPr>
        <p:spPr>
          <a:xfrm>
            <a:off x="4429708" y="3657600"/>
            <a:ext cx="245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Prof</a:t>
            </a:r>
            <a:r>
              <a:rPr lang="en-US" sz="1400" baseline="30000" dirty="0" err="1">
                <a:solidFill>
                  <a:srgbClr val="FFFF00"/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. Dr</a:t>
            </a:r>
            <a:r>
              <a:rPr lang="en-US" sz="1400" baseline="30000" dirty="0">
                <a:solidFill>
                  <a:srgbClr val="FFFF00"/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. Gabriela </a:t>
            </a:r>
            <a:r>
              <a:rPr lang="en-US" sz="1400" dirty="0" err="1">
                <a:solidFill>
                  <a:srgbClr val="FFFF00"/>
                </a:solidFill>
              </a:rPr>
              <a:t>Heiden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Teló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28" name="Imagem 61">
            <a:extLst>
              <a:ext uri="{FF2B5EF4-FFF2-40B4-BE49-F238E27FC236}">
                <a16:creationId xmlns:a16="http://schemas.microsoft.com/office/drawing/2014/main" id="{734BAF7B-F725-A444-B355-2081D0F3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1348670" y="5409417"/>
            <a:ext cx="1095126" cy="123267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386327C-D47F-6E4F-9C81-706F9DADFE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4"/>
          <a:stretch/>
        </p:blipFill>
        <p:spPr>
          <a:xfrm>
            <a:off x="536515" y="4313582"/>
            <a:ext cx="2795421" cy="926606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D05DC6-E89C-4B43-82BA-27A88A930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2263" y="1200014"/>
            <a:ext cx="3880974" cy="55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Down 10">
            <a:extLst>
              <a:ext uri="{FF2B5EF4-FFF2-40B4-BE49-F238E27FC236}">
                <a16:creationId xmlns:a16="http://schemas.microsoft.com/office/drawing/2014/main" id="{41A60C2F-C580-9D46-AF8B-B8BD0B026351}"/>
              </a:ext>
            </a:extLst>
          </p:cNvPr>
          <p:cNvSpPr/>
          <p:nvPr/>
        </p:nvSpPr>
        <p:spPr>
          <a:xfrm>
            <a:off x="3878987" y="2105407"/>
            <a:ext cx="1143000" cy="3970886"/>
          </a:xfrm>
          <a:prstGeom prst="downArrow">
            <a:avLst>
              <a:gd name="adj1" fmla="val 69692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21139" y="73082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Problem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with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Filter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(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my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own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–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and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David’s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comments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)</a:t>
            </a:r>
            <a:endParaRPr lang="en-US" altLang="en-US" sz="2000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7946D02-5F73-6C46-9961-1905C2822CD5}"/>
              </a:ext>
            </a:extLst>
          </p:cNvPr>
          <p:cNvSpPr/>
          <p:nvPr/>
        </p:nvSpPr>
        <p:spPr>
          <a:xfrm>
            <a:off x="3575637" y="4650312"/>
            <a:ext cx="1851522" cy="215920"/>
          </a:xfrm>
          <a:prstGeom prst="ellipse">
            <a:avLst/>
          </a:prstGeom>
          <a:noFill/>
          <a:ln>
            <a:solidFill>
              <a:srgbClr val="7030A0"/>
            </a:solidFill>
          </a:ln>
          <a:scene3d>
            <a:camera prst="perspectiveRelaxed" fov="6000000">
              <a:rot lat="201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FE44715-48A2-6343-B75E-7CED849CAD7C}"/>
              </a:ext>
            </a:extLst>
          </p:cNvPr>
          <p:cNvSpPr/>
          <p:nvPr/>
        </p:nvSpPr>
        <p:spPr>
          <a:xfrm>
            <a:off x="3204601" y="3788934"/>
            <a:ext cx="2590800" cy="467698"/>
          </a:xfrm>
          <a:prstGeom prst="ellipse">
            <a:avLst/>
          </a:prstGeom>
          <a:noFill/>
          <a:ln>
            <a:solidFill>
              <a:srgbClr val="FFC000"/>
            </a:solidFill>
          </a:ln>
          <a:scene3d>
            <a:camera prst="perspectiveRelaxed" fov="6000000">
              <a:rot lat="201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E05922-1FE3-7B42-88B7-89B15F53EE37}"/>
              </a:ext>
            </a:extLst>
          </p:cNvPr>
          <p:cNvSpPr/>
          <p:nvPr/>
        </p:nvSpPr>
        <p:spPr>
          <a:xfrm>
            <a:off x="2747401" y="2830602"/>
            <a:ext cx="3505200" cy="740230"/>
          </a:xfrm>
          <a:prstGeom prst="ellipse">
            <a:avLst/>
          </a:prstGeom>
          <a:noFill/>
          <a:ln>
            <a:solidFill>
              <a:srgbClr val="00B05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E3ADD22-0240-214A-A4FC-143F993879B4}"/>
              </a:ext>
            </a:extLst>
          </p:cNvPr>
          <p:cNvSpPr/>
          <p:nvPr/>
        </p:nvSpPr>
        <p:spPr>
          <a:xfrm>
            <a:off x="2046223" y="1742032"/>
            <a:ext cx="4907557" cy="1104200"/>
          </a:xfrm>
          <a:prstGeom prst="ellipse">
            <a:avLst/>
          </a:prstGeom>
          <a:noFill/>
          <a:ln>
            <a:solidFill>
              <a:srgbClr val="00206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689100"/>
            <a:bevelB w="0" h="596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40F4324-A4F4-BD47-B578-F1B0281C8CD8}"/>
              </a:ext>
            </a:extLst>
          </p:cNvPr>
          <p:cNvSpPr txBox="1"/>
          <p:nvPr/>
        </p:nvSpPr>
        <p:spPr>
          <a:xfrm>
            <a:off x="1089918" y="1137020"/>
            <a:ext cx="6814045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Poorly reported piece submitted to a journal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BFE74F-6006-EB4D-88C1-6BD543664B10}"/>
              </a:ext>
            </a:extLst>
          </p:cNvPr>
          <p:cNvCxnSpPr/>
          <p:nvPr/>
        </p:nvCxnSpPr>
        <p:spPr>
          <a:xfrm flipH="1">
            <a:off x="1765131" y="3041361"/>
            <a:ext cx="2281949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D66497E-F8E0-B74A-A6D2-6372EA94D810}"/>
              </a:ext>
            </a:extLst>
          </p:cNvPr>
          <p:cNvSpPr txBox="1"/>
          <p:nvPr/>
        </p:nvSpPr>
        <p:spPr>
          <a:xfrm>
            <a:off x="37597" y="2788842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Editors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8F2DC3-2ABA-8F4C-85DF-BDC34376863D}"/>
              </a:ext>
            </a:extLst>
          </p:cNvPr>
          <p:cNvSpPr txBox="1"/>
          <p:nvPr/>
        </p:nvSpPr>
        <p:spPr>
          <a:xfrm>
            <a:off x="7098712" y="3546977"/>
            <a:ext cx="197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Reviewers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2B2457-43A0-1C49-B0B1-FEB2850E73A3}"/>
              </a:ext>
            </a:extLst>
          </p:cNvPr>
          <p:cNvCxnSpPr>
            <a:cxnSpLocks/>
          </p:cNvCxnSpPr>
          <p:nvPr/>
        </p:nvCxnSpPr>
        <p:spPr>
          <a:xfrm flipH="1">
            <a:off x="2427223" y="4577455"/>
            <a:ext cx="1802438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45A9D39-B3BA-A64A-8CD8-56915EB37EE3}"/>
              </a:ext>
            </a:extLst>
          </p:cNvPr>
          <p:cNvSpPr txBox="1"/>
          <p:nvPr/>
        </p:nvSpPr>
        <p:spPr>
          <a:xfrm>
            <a:off x="657217" y="4281005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Authors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E25D11E-E652-BB4B-A670-B95142392360}"/>
              </a:ext>
            </a:extLst>
          </p:cNvPr>
          <p:cNvCxnSpPr>
            <a:cxnSpLocks/>
          </p:cNvCxnSpPr>
          <p:nvPr/>
        </p:nvCxnSpPr>
        <p:spPr>
          <a:xfrm>
            <a:off x="5151407" y="5090484"/>
            <a:ext cx="1287987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B3D50D6-9D9A-B842-BB4F-89308A4B86E1}"/>
              </a:ext>
            </a:extLst>
          </p:cNvPr>
          <p:cNvCxnSpPr>
            <a:cxnSpLocks/>
          </p:cNvCxnSpPr>
          <p:nvPr/>
        </p:nvCxnSpPr>
        <p:spPr>
          <a:xfrm>
            <a:off x="5021987" y="3808587"/>
            <a:ext cx="2281949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BC94C8C-8CE7-1D43-B8C1-2BA72F6BB09C}"/>
              </a:ext>
            </a:extLst>
          </p:cNvPr>
          <p:cNvSpPr txBox="1"/>
          <p:nvPr/>
        </p:nvSpPr>
        <p:spPr>
          <a:xfrm>
            <a:off x="6090281" y="4826239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Editors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144426-D059-0241-BB80-E79C3A1528B0}"/>
              </a:ext>
            </a:extLst>
          </p:cNvPr>
          <p:cNvSpPr txBox="1"/>
          <p:nvPr/>
        </p:nvSpPr>
        <p:spPr>
          <a:xfrm>
            <a:off x="271684" y="6180442"/>
            <a:ext cx="8792087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b="1" i="1" u="sng" dirty="0">
                <a:solidFill>
                  <a:schemeClr val="bg1"/>
                </a:solidFill>
              </a:rPr>
              <a:t>Poorly reported piece accepted and published in a journal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11FD88E4-0BAC-1A4D-AC82-B823AC97F2D1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C5A94-BF67-804E-9127-F59A098C24D2}"/>
              </a:ext>
            </a:extLst>
          </p:cNvPr>
          <p:cNvSpPr txBox="1"/>
          <p:nvPr/>
        </p:nvSpPr>
        <p:spPr>
          <a:xfrm>
            <a:off x="233243" y="781708"/>
            <a:ext cx="4169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Editors </a:t>
            </a:r>
            <a:r>
              <a:rPr lang="en-US" sz="2000" i="1" dirty="0">
                <a:solidFill>
                  <a:srgbClr val="FF2F92"/>
                </a:solidFill>
              </a:rPr>
              <a:t>–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>
                <a:solidFill>
                  <a:schemeClr val="bg1"/>
                </a:solidFill>
              </a:rPr>
              <a:t>The Strongest </a:t>
            </a:r>
            <a:r>
              <a:rPr lang="en-US" sz="2000" b="1" i="1" dirty="0">
                <a:solidFill>
                  <a:schemeClr val="bg1"/>
                </a:solidFill>
              </a:rPr>
              <a:t>“Intervention”</a:t>
            </a: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E7BED1E-A3D7-A047-8890-BB4E3573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95550"/>
            <a:ext cx="8142870" cy="935839"/>
          </a:xfrm>
          <a:prstGeom prst="rect">
            <a:avLst/>
          </a:prstGeom>
        </p:spPr>
      </p:pic>
      <p:pic>
        <p:nvPicPr>
          <p:cNvPr id="10" name="Picture 9" descr="A person wearing glasses and smiling at the camera&#13;&#10;&#13;&#10;Description automatically generated">
            <a:extLst>
              <a:ext uri="{FF2B5EF4-FFF2-40B4-BE49-F238E27FC236}">
                <a16:creationId xmlns:a16="http://schemas.microsoft.com/office/drawing/2014/main" id="{A55B44D2-DBA2-1445-B7A1-4F3AD02B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53" y="1552001"/>
            <a:ext cx="1248244" cy="1599482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CA8310C-202C-7A46-8804-FA620AA6423D}"/>
              </a:ext>
            </a:extLst>
          </p:cNvPr>
          <p:cNvSpPr txBox="1"/>
          <p:nvPr/>
        </p:nvSpPr>
        <p:spPr>
          <a:xfrm>
            <a:off x="-5815" y="6245354"/>
            <a:ext cx="3620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Rennie D JAMA. 1986;256(17):2391-2392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93506A-065E-2946-8CE2-616119E5D888}"/>
              </a:ext>
            </a:extLst>
          </p:cNvPr>
          <p:cNvSpPr txBox="1"/>
          <p:nvPr/>
        </p:nvSpPr>
        <p:spPr>
          <a:xfrm>
            <a:off x="0" y="6464016"/>
            <a:ext cx="36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Moher et al. BMC Medicine (2017) 15:167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67934-CCC0-5D4E-8439-AD44DF801F23}"/>
              </a:ext>
            </a:extLst>
          </p:cNvPr>
          <p:cNvSpPr txBox="1"/>
          <p:nvPr/>
        </p:nvSpPr>
        <p:spPr>
          <a:xfrm>
            <a:off x="0" y="2921380"/>
            <a:ext cx="7057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Custodians of High-Quality Sciences and Core Competencies (QOR)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547298-6984-A14C-A263-72B03422E7DF}"/>
              </a:ext>
            </a:extLst>
          </p:cNvPr>
          <p:cNvSpPr txBox="1"/>
          <p:nvPr/>
        </p:nvSpPr>
        <p:spPr>
          <a:xfrm>
            <a:off x="-5815" y="6006363"/>
            <a:ext cx="880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Moher D. The Peer Review Congress, 2017; https://</a:t>
            </a:r>
            <a:r>
              <a:rPr lang="en-US" sz="1600" dirty="0" err="1">
                <a:solidFill>
                  <a:srgbClr val="FFFF00"/>
                </a:solidFill>
              </a:rPr>
              <a:t>www.youtube.com</a:t>
            </a:r>
            <a:r>
              <a:rPr lang="en-US" sz="1600" dirty="0">
                <a:solidFill>
                  <a:srgbClr val="FFFF00"/>
                </a:solidFill>
              </a:rPr>
              <a:t>/</a:t>
            </a:r>
            <a:r>
              <a:rPr lang="en-US" sz="1600" dirty="0" err="1">
                <a:solidFill>
                  <a:srgbClr val="FFFF00"/>
                </a:solidFill>
              </a:rPr>
              <a:t>watch?v</a:t>
            </a:r>
            <a:r>
              <a:rPr lang="en-US" sz="1600" dirty="0">
                <a:solidFill>
                  <a:srgbClr val="FFFF00"/>
                </a:solidFill>
              </a:rPr>
              <a:t>=RV2tknDtyDs&amp;t=305s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454717-70C2-EA4F-B589-10B140676657}"/>
              </a:ext>
            </a:extLst>
          </p:cNvPr>
          <p:cNvSpPr/>
          <p:nvPr/>
        </p:nvSpPr>
        <p:spPr>
          <a:xfrm>
            <a:off x="-151062" y="3956367"/>
            <a:ext cx="5454582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E9D92-9A46-A544-8380-2D9F87C6CA41}"/>
              </a:ext>
            </a:extLst>
          </p:cNvPr>
          <p:cNvSpPr txBox="1"/>
          <p:nvPr/>
        </p:nvSpPr>
        <p:spPr>
          <a:xfrm>
            <a:off x="53167" y="3982046"/>
            <a:ext cx="655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Create sharp policies – for authors and peer reviewers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DD21BEF-1BF0-7D43-B4EC-4DE1E61215DA}"/>
              </a:ext>
            </a:extLst>
          </p:cNvPr>
          <p:cNvSpPr/>
          <p:nvPr/>
        </p:nvSpPr>
        <p:spPr>
          <a:xfrm>
            <a:off x="-151061" y="4438014"/>
            <a:ext cx="2991595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3DA47C-3B73-DA4E-9DDA-5EAA43F75C39}"/>
              </a:ext>
            </a:extLst>
          </p:cNvPr>
          <p:cNvSpPr txBox="1"/>
          <p:nvPr/>
        </p:nvSpPr>
        <p:spPr>
          <a:xfrm>
            <a:off x="82042" y="4457265"/>
            <a:ext cx="5680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Making Editorial Decisions</a:t>
            </a:r>
          </a:p>
          <a:p>
            <a:endParaRPr lang="en-CA" i="1" dirty="0">
              <a:solidFill>
                <a:srgbClr val="20386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2DBDEEC1-9ADD-B544-A562-55064E09D6C5}"/>
              </a:ext>
            </a:extLst>
          </p:cNvPr>
          <p:cNvSpPr/>
          <p:nvPr/>
        </p:nvSpPr>
        <p:spPr>
          <a:xfrm>
            <a:off x="-151061" y="3487099"/>
            <a:ext cx="4309176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C94C67-AE6C-124E-A105-92147675678A}"/>
              </a:ext>
            </a:extLst>
          </p:cNvPr>
          <p:cNvSpPr txBox="1"/>
          <p:nvPr/>
        </p:nvSpPr>
        <p:spPr>
          <a:xfrm>
            <a:off x="62792" y="3512778"/>
            <a:ext cx="56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To be educated about quality of reporting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5703DFE-D541-C849-83E3-1199B04F0951}"/>
              </a:ext>
            </a:extLst>
          </p:cNvPr>
          <p:cNvSpPr/>
          <p:nvPr/>
        </p:nvSpPr>
        <p:spPr>
          <a:xfrm>
            <a:off x="-151062" y="5418384"/>
            <a:ext cx="1003500" cy="3830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9E4F8B5-44EE-BD4A-AA93-8CB1DB309395}"/>
              </a:ext>
            </a:extLst>
          </p:cNvPr>
          <p:cNvSpPr/>
          <p:nvPr/>
        </p:nvSpPr>
        <p:spPr>
          <a:xfrm>
            <a:off x="-151061" y="4919661"/>
            <a:ext cx="1314844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4B9C18-21C5-CB4A-AD3D-7BC701635408}"/>
              </a:ext>
            </a:extLst>
          </p:cNvPr>
          <p:cNvSpPr txBox="1"/>
          <p:nvPr/>
        </p:nvSpPr>
        <p:spPr>
          <a:xfrm>
            <a:off x="82042" y="4938912"/>
            <a:ext cx="56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Rewards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68A2C2A-A197-1F4C-9D6A-1984580B2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3467" y="4427788"/>
            <a:ext cx="1839403" cy="398809"/>
          </a:xfrm>
          <a:prstGeom prst="round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743520-98EF-5741-834C-D1286BE5F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391" y="5023157"/>
            <a:ext cx="910464" cy="919592"/>
          </a:xfrm>
          <a:prstGeom prst="round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038496-D8E3-B84B-A555-76840E5C2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3303" y="3579329"/>
            <a:ext cx="2905783" cy="708435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CB936E5-10EE-8848-82FA-A1B4A974B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168" y="5080951"/>
            <a:ext cx="1211781" cy="773477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F71794-A2FF-044B-8619-52F3D4AD8AFE}"/>
              </a:ext>
            </a:extLst>
          </p:cNvPr>
          <p:cNvSpPr txBox="1"/>
          <p:nvPr/>
        </p:nvSpPr>
        <p:spPr>
          <a:xfrm>
            <a:off x="71455" y="5401308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203864"/>
                </a:solidFill>
              </a:rPr>
              <a:t>Audits</a:t>
            </a:r>
          </a:p>
        </p:txBody>
      </p:sp>
    </p:spTree>
    <p:extLst>
      <p:ext uri="{BB962C8B-B14F-4D97-AF65-F5344CB8AC3E}">
        <p14:creationId xmlns:p14="http://schemas.microsoft.com/office/powerpoint/2010/main" val="10733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20" grpId="0" animBg="1"/>
      <p:bldP spid="21" grpId="0"/>
      <p:bldP spid="25" grpId="0" animBg="1"/>
      <p:bldP spid="27" grpId="0" animBg="1"/>
      <p:bldP spid="28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701C5-8618-D040-A16C-C2268B5C7A6A}"/>
              </a:ext>
            </a:extLst>
          </p:cNvPr>
          <p:cNvSpPr txBox="1"/>
          <p:nvPr/>
        </p:nvSpPr>
        <p:spPr>
          <a:xfrm>
            <a:off x="-42485" y="6129195"/>
            <a:ext cx="428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publons.com</a:t>
            </a:r>
            <a:r>
              <a:rPr lang="en-US" dirty="0">
                <a:solidFill>
                  <a:srgbClr val="FFFF00"/>
                </a:solidFill>
              </a:rPr>
              <a:t>/community/academy/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DA9D67-6ABC-E74B-8B2E-5FA3AB036771}"/>
              </a:ext>
            </a:extLst>
          </p:cNvPr>
          <p:cNvSpPr txBox="1"/>
          <p:nvPr/>
        </p:nvSpPr>
        <p:spPr>
          <a:xfrm>
            <a:off x="233243" y="741908"/>
            <a:ext cx="8926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Peer Reviewers - </a:t>
            </a:r>
            <a:r>
              <a:rPr lang="en-US" sz="2000" i="1" dirty="0">
                <a:solidFill>
                  <a:schemeClr val="bg1"/>
                </a:solidFill>
              </a:rPr>
              <a:t>“None of us were formally trained to peer review a paper at all.” </a:t>
            </a:r>
          </a:p>
          <a:p>
            <a:endParaRPr lang="en-US" sz="2000" b="1" i="1" dirty="0">
              <a:solidFill>
                <a:srgbClr val="FF2F9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54EEFEB-EB04-2844-825D-64B49CF79C69}"/>
              </a:ext>
            </a:extLst>
          </p:cNvPr>
          <p:cNvGrpSpPr/>
          <p:nvPr/>
        </p:nvGrpSpPr>
        <p:grpSpPr>
          <a:xfrm>
            <a:off x="252773" y="1452997"/>
            <a:ext cx="4283231" cy="2076267"/>
            <a:chOff x="-12700" y="2459700"/>
            <a:chExt cx="4894712" cy="23726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9F2B2E-A294-CA48-88FC-B3E5ADC68974}"/>
                </a:ext>
              </a:extLst>
            </p:cNvPr>
            <p:cNvGrpSpPr/>
            <p:nvPr/>
          </p:nvGrpSpPr>
          <p:grpSpPr>
            <a:xfrm>
              <a:off x="-12699" y="2459700"/>
              <a:ext cx="4894711" cy="473498"/>
              <a:chOff x="0" y="2561233"/>
              <a:chExt cx="5263455" cy="473084"/>
            </a:xfrm>
          </p:grpSpPr>
          <p:pic>
            <p:nvPicPr>
              <p:cNvPr id="20" name="Picture 19" descr="A screenshot of a computer screen&#13;&#10;&#13;&#10;Description automatically generated">
                <a:extLst>
                  <a:ext uri="{FF2B5EF4-FFF2-40B4-BE49-F238E27FC236}">
                    <a16:creationId xmlns:a16="http://schemas.microsoft.com/office/drawing/2014/main" id="{63DC3ED6-F13B-CC48-94E4-99EC9F8A8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789" b="88485"/>
              <a:stretch/>
            </p:blipFill>
            <p:spPr>
              <a:xfrm>
                <a:off x="1964109" y="2561233"/>
                <a:ext cx="3299346" cy="473084"/>
              </a:xfrm>
              <a:prstGeom prst="rect">
                <a:avLst/>
              </a:prstGeom>
            </p:spPr>
          </p:pic>
          <p:pic>
            <p:nvPicPr>
              <p:cNvPr id="3" name="Picture 2" descr="A screenshot of a computer screen&#13;&#10;&#13;&#10;Description automatically generated">
                <a:extLst>
                  <a:ext uri="{FF2B5EF4-FFF2-40B4-BE49-F238E27FC236}">
                    <a16:creationId xmlns:a16="http://schemas.microsoft.com/office/drawing/2014/main" id="{11958689-D15E-AE4A-B308-91985E455F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5356" b="88485"/>
              <a:stretch/>
            </p:blipFill>
            <p:spPr>
              <a:xfrm>
                <a:off x="0" y="2561299"/>
                <a:ext cx="1964109" cy="460840"/>
              </a:xfrm>
              <a:prstGeom prst="rect">
                <a:avLst/>
              </a:prstGeom>
            </p:spPr>
          </p:pic>
        </p:grpSp>
        <p:pic>
          <p:nvPicPr>
            <p:cNvPr id="19" name="Picture 18" descr="A screenshot of a computer screen&#13;&#10;&#13;&#10;Description automatically generated">
              <a:extLst>
                <a:ext uri="{FF2B5EF4-FFF2-40B4-BE49-F238E27FC236}">
                  <a16:creationId xmlns:a16="http://schemas.microsoft.com/office/drawing/2014/main" id="{3F656534-6601-B046-B491-3F23E313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65" t="28285" r="13135" b="16655"/>
            <a:stretch/>
          </p:blipFill>
          <p:spPr>
            <a:xfrm>
              <a:off x="-12700" y="2899173"/>
              <a:ext cx="4894712" cy="193320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637C52-C28B-C748-976A-E143244C7975}"/>
              </a:ext>
            </a:extLst>
          </p:cNvPr>
          <p:cNvSpPr txBox="1"/>
          <p:nvPr/>
        </p:nvSpPr>
        <p:spPr>
          <a:xfrm>
            <a:off x="-23235" y="5831868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Cobo</a:t>
            </a:r>
            <a:r>
              <a:rPr lang="en-US" dirty="0">
                <a:solidFill>
                  <a:srgbClr val="FFFF00"/>
                </a:solidFill>
              </a:rPr>
              <a:t> E et al. </a:t>
            </a:r>
            <a:r>
              <a:rPr lang="en-US" b="1" dirty="0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, 2011;343:d6783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F361F39D-7641-9F4D-86D1-E974CE889961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A314B9-12C5-B24E-B1D5-85ADE3936E83}"/>
              </a:ext>
            </a:extLst>
          </p:cNvPr>
          <p:cNvSpPr txBox="1"/>
          <p:nvPr/>
        </p:nvSpPr>
        <p:spPr>
          <a:xfrm>
            <a:off x="-24900" y="6453498"/>
            <a:ext cx="505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www.bmj.com</a:t>
            </a:r>
            <a:r>
              <a:rPr lang="en-US" dirty="0">
                <a:solidFill>
                  <a:srgbClr val="FFFF00"/>
                </a:solidFill>
              </a:rPr>
              <a:t>/about-</a:t>
            </a:r>
            <a:r>
              <a:rPr lang="en-US" dirty="0" err="1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/publishing-model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E83C242-47B7-A94C-A733-0A0AF9A4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2" y="2955041"/>
            <a:ext cx="1772179" cy="27281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9A00989-3724-914F-A13E-176845316073}"/>
              </a:ext>
            </a:extLst>
          </p:cNvPr>
          <p:cNvGrpSpPr/>
          <p:nvPr/>
        </p:nvGrpSpPr>
        <p:grpSpPr>
          <a:xfrm>
            <a:off x="3148110" y="2410296"/>
            <a:ext cx="5836726" cy="2774755"/>
            <a:chOff x="3148110" y="2410296"/>
            <a:chExt cx="5836726" cy="2774755"/>
          </a:xfrm>
        </p:grpSpPr>
        <p:pic>
          <p:nvPicPr>
            <p:cNvPr id="15" name="Picture 14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B4A4BC59-60FB-1948-BC69-CE90A8CF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110" y="2642502"/>
              <a:ext cx="5836726" cy="2542549"/>
            </a:xfrm>
            <a:prstGeom prst="roundRect">
              <a:avLst>
                <a:gd name="adj" fmla="val 8566"/>
              </a:avLst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9BC379C-8725-994A-9A95-D0FD15C3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9183" y="2410296"/>
              <a:ext cx="2192044" cy="534424"/>
            </a:xfrm>
            <a:prstGeom prst="round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C9D685C-0852-1943-B269-5C9B48F9BFFD}"/>
                </a:ext>
              </a:extLst>
            </p:cNvPr>
            <p:cNvSpPr/>
            <p:nvPr/>
          </p:nvSpPr>
          <p:spPr>
            <a:xfrm>
              <a:off x="3148110" y="3200400"/>
              <a:ext cx="838674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4901B5F-2BDD-4B47-AE50-33E4A6D8102E}"/>
                </a:ext>
              </a:extLst>
            </p:cNvPr>
            <p:cNvSpPr/>
            <p:nvPr/>
          </p:nvSpPr>
          <p:spPr>
            <a:xfrm>
              <a:off x="3911035" y="2937436"/>
              <a:ext cx="1186547" cy="2629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3D8C19-85EA-0445-B8F2-19DC3FE9302F}"/>
                </a:ext>
              </a:extLst>
            </p:cNvPr>
            <p:cNvSpPr/>
            <p:nvPr/>
          </p:nvSpPr>
          <p:spPr>
            <a:xfrm>
              <a:off x="3443332" y="4023172"/>
              <a:ext cx="1186547" cy="2629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8D4A8-1B92-C947-9F7C-F6E3682A5ECB}"/>
              </a:ext>
            </a:extLst>
          </p:cNvPr>
          <p:cNvSpPr txBox="1"/>
          <p:nvPr/>
        </p:nvSpPr>
        <p:spPr>
          <a:xfrm>
            <a:off x="233243" y="771374"/>
            <a:ext cx="8705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For all – </a:t>
            </a:r>
            <a:r>
              <a:rPr lang="en-US" sz="2000" b="1" i="1" dirty="0">
                <a:solidFill>
                  <a:schemeClr val="bg1"/>
                </a:solidFill>
              </a:rPr>
              <a:t>Rewards, Restorations, Transparency, and More Room for Reporting  </a:t>
            </a:r>
            <a:r>
              <a:rPr lang="en-US" sz="2000" b="1" i="1" dirty="0">
                <a:solidFill>
                  <a:srgbClr val="FF2F92"/>
                </a:solidFill>
              </a:rPr>
              <a:t>Who is listening!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AC935D2-FDB4-5F44-BE41-2E9B348F714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A7DADD2-B796-D442-9874-0A582EBE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4" y="1687948"/>
            <a:ext cx="1598128" cy="2207896"/>
          </a:xfrm>
          <a:prstGeom prst="roundRect">
            <a:avLst/>
          </a:prstGeom>
        </p:spPr>
      </p:pic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E4D7C0E8-9E0E-9544-996D-FED66FC0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9" y="1932784"/>
            <a:ext cx="3097985" cy="1003092"/>
          </a:xfrm>
          <a:prstGeom prst="roundRect">
            <a:avLst/>
          </a:prstGeom>
        </p:spPr>
      </p:pic>
      <p:pic>
        <p:nvPicPr>
          <p:cNvPr id="9" name="Picture 8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794B7997-5B4A-6A49-A05A-E90D5C722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9" t="10497" r="4749" b="2803"/>
          <a:stretch/>
        </p:blipFill>
        <p:spPr>
          <a:xfrm>
            <a:off x="2239057" y="3229699"/>
            <a:ext cx="3053805" cy="1463563"/>
          </a:xfrm>
          <a:prstGeom prst="roundRect">
            <a:avLst/>
          </a:prstGeom>
        </p:spPr>
      </p:pic>
      <p:pic>
        <p:nvPicPr>
          <p:cNvPr id="20" name="Picture 1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E0DF012-9E76-A846-BA08-1E03145E1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728" y="5685182"/>
            <a:ext cx="3132257" cy="942449"/>
          </a:xfrm>
          <a:prstGeom prst="roundRect">
            <a:avLst/>
          </a:prstGeom>
        </p:spPr>
      </p:pic>
      <p:pic>
        <p:nvPicPr>
          <p:cNvPr id="23" name="Picture 2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79E71428-6CCF-AD47-975B-6A411BD3E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34" y="4076622"/>
            <a:ext cx="1054100" cy="1066800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330ACB-2C41-144A-9FF3-C0C41EFD4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538" y="3246118"/>
            <a:ext cx="2146090" cy="715363"/>
          </a:xfrm>
          <a:prstGeom prst="round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55C202-FDFF-D646-8C97-FA8FA2AAC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790" y="2379658"/>
            <a:ext cx="2928876" cy="483605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85489-489B-014E-AFCC-DAC883C63C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5822" y="5070086"/>
            <a:ext cx="1386552" cy="1213471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D85481-2969-AF41-A19E-FB01EF2D3D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381"/>
          <a:stretch/>
        </p:blipFill>
        <p:spPr>
          <a:xfrm>
            <a:off x="295015" y="5501352"/>
            <a:ext cx="2644505" cy="905099"/>
          </a:xfrm>
          <a:prstGeom prst="roundRect">
            <a:avLst/>
          </a:prstGeom>
        </p:spPr>
      </p:pic>
      <p:pic>
        <p:nvPicPr>
          <p:cNvPr id="13" name="Picture 1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624B3D80-BD80-DF4B-A827-E4D6316BC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041" y="4306523"/>
            <a:ext cx="3285456" cy="96477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8D4A8-1B92-C947-9F7C-F6E3682A5ECB}"/>
              </a:ext>
            </a:extLst>
          </p:cNvPr>
          <p:cNvSpPr txBox="1"/>
          <p:nvPr/>
        </p:nvSpPr>
        <p:spPr>
          <a:xfrm>
            <a:off x="233243" y="771374"/>
            <a:ext cx="870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Wrap-up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4AC935D2-FDB4-5F44-BE41-2E9B348F714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2BD728-8239-414D-8920-205330E8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71" y="1236285"/>
            <a:ext cx="6600857" cy="4614758"/>
          </a:xfrm>
          <a:prstGeom prst="roundRect">
            <a:avLst>
              <a:gd name="adj" fmla="val 6348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EAAE24-6083-2B41-9943-6FB6372268C9}"/>
              </a:ext>
            </a:extLst>
          </p:cNvPr>
          <p:cNvSpPr txBox="1"/>
          <p:nvPr/>
        </p:nvSpPr>
        <p:spPr>
          <a:xfrm>
            <a:off x="0" y="6488668"/>
            <a:ext cx="417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FF00"/>
                </a:solidFill>
              </a:rPr>
              <a:t>Glasziou</a:t>
            </a:r>
            <a:r>
              <a:rPr lang="en-CA" dirty="0">
                <a:solidFill>
                  <a:srgbClr val="FFFF00"/>
                </a:solidFill>
              </a:rPr>
              <a:t> P et al. Lancet 2014; 383: 267–76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9B493-15D4-B74A-9475-A5F4A7828BCA}"/>
              </a:ext>
            </a:extLst>
          </p:cNvPr>
          <p:cNvSpPr txBox="1"/>
          <p:nvPr/>
        </p:nvSpPr>
        <p:spPr>
          <a:xfrm>
            <a:off x="5524082" y="6460244"/>
            <a:ext cx="362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lucas.helal@ufrgs.br; lhelal@ohri.ca </a:t>
            </a:r>
          </a:p>
        </p:txBody>
      </p:sp>
    </p:spTree>
    <p:extLst>
      <p:ext uri="{BB962C8B-B14F-4D97-AF65-F5344CB8AC3E}">
        <p14:creationId xmlns:p14="http://schemas.microsoft.com/office/powerpoint/2010/main" val="9339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62B4-573A-1142-8267-9C91FC15BE86}"/>
              </a:ext>
            </a:extLst>
          </p:cNvPr>
          <p:cNvSpPr txBox="1"/>
          <p:nvPr/>
        </p:nvSpPr>
        <p:spPr>
          <a:xfrm>
            <a:off x="233243" y="1498967"/>
            <a:ext cx="77946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Coordenação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Aperfeiçoamento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Pessoal</a:t>
            </a:r>
            <a:r>
              <a:rPr lang="en-US" sz="2000" dirty="0">
                <a:solidFill>
                  <a:schemeClr val="bg1"/>
                </a:solidFill>
              </a:rPr>
              <a:t> de Ensino Superior (CAPES)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Centre for Journalology, Ottawa Hospital Research Institute, uOttawa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Canadian EQUATOR Network Centre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Cochrane Collaboration (Bias Methods Group)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Associated and Scientific Editor – EVIDENCE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DA5DA-3CBF-5640-B2AC-095304D477A7}"/>
              </a:ext>
            </a:extLst>
          </p:cNvPr>
          <p:cNvSpPr txBox="1"/>
          <p:nvPr/>
        </p:nvSpPr>
        <p:spPr>
          <a:xfrm>
            <a:off x="338615" y="4914054"/>
            <a:ext cx="8574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Lancet’s Serie </a:t>
            </a:r>
            <a:r>
              <a:rPr lang="en-US" sz="3200" b="1" i="1" dirty="0">
                <a:solidFill>
                  <a:srgbClr val="FFFF00"/>
                </a:solidFill>
              </a:rPr>
              <a:t>“Increasing Value, Reducing Waste” </a:t>
            </a:r>
            <a:r>
              <a:rPr lang="en-US" sz="3200" dirty="0">
                <a:solidFill>
                  <a:srgbClr val="FFFF00"/>
                </a:solidFill>
              </a:rPr>
              <a:t>was a</a:t>
            </a:r>
            <a:r>
              <a:rPr lang="en-US" sz="3200" b="1" i="1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benchmark for this presentation.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98B837-8BEF-634A-9F8E-00EEFA8945EB}"/>
              </a:ext>
            </a:extLst>
          </p:cNvPr>
          <p:cNvSpPr txBox="1"/>
          <p:nvPr/>
        </p:nvSpPr>
        <p:spPr>
          <a:xfrm>
            <a:off x="1107031" y="6007043"/>
            <a:ext cx="712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DOI of the first paper: </a:t>
            </a:r>
            <a:r>
              <a:rPr lang="en-CA" dirty="0">
                <a:solidFill>
                  <a:srgbClr val="FFFF00"/>
                </a:solidFill>
              </a:rPr>
              <a:t>http://</a:t>
            </a:r>
            <a:r>
              <a:rPr lang="en-CA" dirty="0" err="1">
                <a:solidFill>
                  <a:srgbClr val="FFFF00"/>
                </a:solidFill>
              </a:rPr>
              <a:t>dx.doi.org</a:t>
            </a:r>
            <a:r>
              <a:rPr lang="en-CA" dirty="0">
                <a:solidFill>
                  <a:srgbClr val="FFFF00"/>
                </a:solidFill>
              </a:rPr>
              <a:t>/10.1016/ S0140-6736(13)62329-6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Wrap-Up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BA658-B7E3-CE43-99CF-BBD65A7F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94" y="-298383"/>
            <a:ext cx="9877228" cy="71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B2877-B879-F447-A2FA-1F13A9C9B735}"/>
              </a:ext>
            </a:extLst>
          </p:cNvPr>
          <p:cNvSpPr txBox="1"/>
          <p:nvPr/>
        </p:nvSpPr>
        <p:spPr>
          <a:xfrm>
            <a:off x="-1706" y="6625951"/>
            <a:ext cx="26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Moher D et al., 2017, </a:t>
            </a:r>
            <a:r>
              <a:rPr lang="en-US" sz="1200" b="1" dirty="0"/>
              <a:t>Nature</a:t>
            </a:r>
            <a:r>
              <a:rPr lang="en-US" sz="1200" dirty="0"/>
              <a:t>;549:23-5.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9A0C0-772E-D64D-88B5-66F9C6CD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" y="4600149"/>
            <a:ext cx="1470429" cy="4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id="{CA5D8F12-E973-834B-9815-60E543F7931E}"/>
              </a:ext>
            </a:extLst>
          </p:cNvPr>
          <p:cNvSpPr txBox="1"/>
          <p:nvPr/>
        </p:nvSpPr>
        <p:spPr>
          <a:xfrm>
            <a:off x="-15975" y="266370"/>
            <a:ext cx="9317039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University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of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</a:t>
            </a:r>
          </a:p>
          <a:p>
            <a:pPr algn="ctr">
              <a:defRPr/>
            </a:pP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Clinical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Epidemiology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Graduate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in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Cardiology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 Hospital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Centre for Journalology</a:t>
            </a:r>
            <a:endParaRPr lang="pt-BR" sz="1400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A37AC1-0EC5-EC42-9041-823E12F256B8}"/>
              </a:ext>
            </a:extLst>
          </p:cNvPr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Science</a:t>
            </a:r>
          </a:p>
          <a:p>
            <a:pPr algn="ctr" eaLnBrk="1" hangingPunct="1">
              <a:defRPr/>
            </a:pP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A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pt-BR" sz="32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6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573024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3" name="Imagem 61">
            <a:extLst>
              <a:ext uri="{FF2B5EF4-FFF2-40B4-BE49-F238E27FC236}">
                <a16:creationId xmlns:a16="http://schemas.microsoft.com/office/drawing/2014/main" id="{97BC68B0-B74A-3941-9A71-B0E244C4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7368041" y="6165102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1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54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5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Pre-presentation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and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Internal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Peer-Review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9325-9442-BD4F-8F04-3AC042EA4445}"/>
              </a:ext>
            </a:extLst>
          </p:cNvPr>
          <p:cNvSpPr txBox="1"/>
          <p:nvPr/>
        </p:nvSpPr>
        <p:spPr>
          <a:xfrm>
            <a:off x="2034478" y="807776"/>
            <a:ext cx="5075044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Andrew Beck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Angélica</a:t>
            </a:r>
            <a:r>
              <a:rPr lang="en-US" sz="3200" dirty="0">
                <a:solidFill>
                  <a:srgbClr val="FFFF00"/>
                </a:solidFill>
              </a:rPr>
              <a:t> de </a:t>
            </a:r>
            <a:r>
              <a:rPr lang="en-US" sz="3200" dirty="0" err="1">
                <a:solidFill>
                  <a:srgbClr val="FFFF00"/>
                </a:solidFill>
              </a:rPr>
              <a:t>Nardi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Angélica</a:t>
            </a:r>
            <a:r>
              <a:rPr lang="en-US" sz="3200" dirty="0">
                <a:solidFill>
                  <a:srgbClr val="FFFF00"/>
                </a:solidFill>
              </a:rPr>
              <a:t> Almeida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David Moher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Daniel Umpierre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Douglas Soares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Filipe Ferrari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Luis Claudio </a:t>
            </a:r>
            <a:r>
              <a:rPr lang="en-US" sz="3200" dirty="0" err="1">
                <a:solidFill>
                  <a:srgbClr val="FFFF00"/>
                </a:solidFill>
              </a:rPr>
              <a:t>Correia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Marlos</a:t>
            </a:r>
            <a:r>
              <a:rPr lang="en-US" sz="3200" dirty="0">
                <a:solidFill>
                  <a:srgbClr val="FFFF00"/>
                </a:solidFill>
              </a:rPr>
              <a:t> Rodrigues </a:t>
            </a:r>
            <a:r>
              <a:rPr lang="en-US" sz="3200" dirty="0" err="1">
                <a:solidFill>
                  <a:srgbClr val="FFFF00"/>
                </a:solidFill>
              </a:rPr>
              <a:t>Domingues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Norton Santos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Raymond Daniel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Samantha </a:t>
            </a:r>
            <a:r>
              <a:rPr lang="en-US" sz="3200" dirty="0" err="1">
                <a:solidFill>
                  <a:srgbClr val="FFFF00"/>
                </a:solidFill>
              </a:rPr>
              <a:t>Cukier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What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exactly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does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mean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?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18318" y="749443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28F188C-6FC8-2C4A-AAAD-97A6E50D1796}"/>
              </a:ext>
            </a:extLst>
          </p:cNvPr>
          <p:cNvSpPr txBox="1"/>
          <p:nvPr/>
        </p:nvSpPr>
        <p:spPr>
          <a:xfrm>
            <a:off x="233243" y="785444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The </a:t>
            </a:r>
            <a:r>
              <a:rPr lang="pt-BR" sz="2000" i="1" dirty="0" err="1">
                <a:solidFill>
                  <a:srgbClr val="FFFF00"/>
                </a:solidFill>
              </a:rPr>
              <a:t>Scandal</a:t>
            </a:r>
            <a:r>
              <a:rPr lang="pt-BR" sz="2000" i="1" dirty="0">
                <a:solidFill>
                  <a:srgbClr val="FFFF00"/>
                </a:solidFill>
              </a:rPr>
              <a:t> </a:t>
            </a:r>
            <a:r>
              <a:rPr lang="pt-BR" sz="2000" i="1" dirty="0" err="1">
                <a:solidFill>
                  <a:srgbClr val="FFFF00"/>
                </a:solidFill>
              </a:rPr>
              <a:t>of</a:t>
            </a:r>
            <a:r>
              <a:rPr lang="pt-BR" sz="2000" i="1" dirty="0">
                <a:solidFill>
                  <a:srgbClr val="FFFF00"/>
                </a:solidFill>
              </a:rPr>
              <a:t> </a:t>
            </a:r>
            <a:r>
              <a:rPr lang="pt-BR" sz="2000" i="1" dirty="0" err="1">
                <a:solidFill>
                  <a:srgbClr val="FFFF00"/>
                </a:solidFill>
              </a:rPr>
              <a:t>Poor</a:t>
            </a:r>
            <a:r>
              <a:rPr lang="pt-BR" sz="2000" i="1" dirty="0">
                <a:solidFill>
                  <a:srgbClr val="FFFF00"/>
                </a:solidFill>
              </a:rPr>
              <a:t> Medical </a:t>
            </a:r>
            <a:r>
              <a:rPr lang="pt-BR" sz="2000" i="1" dirty="0" err="1">
                <a:solidFill>
                  <a:srgbClr val="FFFF00"/>
                </a:solidFill>
              </a:rPr>
              <a:t>Research</a:t>
            </a:r>
            <a:endParaRPr lang="pt-BR" sz="2000" i="1" dirty="0">
              <a:solidFill>
                <a:srgbClr val="FFFF00"/>
              </a:solidFill>
            </a:endParaRPr>
          </a:p>
        </p:txBody>
      </p:sp>
      <p:pic>
        <p:nvPicPr>
          <p:cNvPr id="68" name="Picture 67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4A1A9D46-8E85-4349-ADD5-7C08C948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5"/>
          <a:stretch/>
        </p:blipFill>
        <p:spPr>
          <a:xfrm>
            <a:off x="0" y="2259995"/>
            <a:ext cx="9144000" cy="33843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B92014-A316-AC42-A16C-27D2C8D8A1E8}"/>
              </a:ext>
            </a:extLst>
          </p:cNvPr>
          <p:cNvSpPr txBox="1"/>
          <p:nvPr/>
        </p:nvSpPr>
        <p:spPr>
          <a:xfrm>
            <a:off x="7896966" y="190103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1948-2018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EE9CE6-C905-8F45-AC31-4F4B95584C03}"/>
              </a:ext>
            </a:extLst>
          </p:cNvPr>
          <p:cNvSpPr txBox="1"/>
          <p:nvPr/>
        </p:nvSpPr>
        <p:spPr>
          <a:xfrm>
            <a:off x="0" y="6510777"/>
            <a:ext cx="691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Altman DG. The Scandal of Poor Medical Research, </a:t>
            </a:r>
            <a:r>
              <a:rPr lang="en-US" b="1" dirty="0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, 1994;308:283</a:t>
            </a:r>
          </a:p>
        </p:txBody>
      </p:sp>
    </p:spTree>
    <p:extLst>
      <p:ext uri="{BB962C8B-B14F-4D97-AF65-F5344CB8AC3E}">
        <p14:creationId xmlns:p14="http://schemas.microsoft.com/office/powerpoint/2010/main" val="12318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id="{477A415C-975F-284D-B81D-393ED3BB94A8}"/>
              </a:ext>
            </a:extLst>
          </p:cNvPr>
          <p:cNvGrpSpPr/>
          <p:nvPr/>
        </p:nvGrpSpPr>
        <p:grpSpPr>
          <a:xfrm>
            <a:off x="6476815" y="963202"/>
            <a:ext cx="2350046" cy="2265620"/>
            <a:chOff x="6499117" y="2658290"/>
            <a:chExt cx="2350046" cy="22656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5B7DF88-4FAA-4C40-81CB-C8798AAA9B79}"/>
                </a:ext>
              </a:extLst>
            </p:cNvPr>
            <p:cNvSpPr txBox="1"/>
            <p:nvPr/>
          </p:nvSpPr>
          <p:spPr>
            <a:xfrm>
              <a:off x="6538914" y="3376212"/>
              <a:ext cx="231024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Transparent 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554D3C9-BE96-1845-8940-AA31D0F73D19}"/>
                </a:ext>
              </a:extLst>
            </p:cNvPr>
            <p:cNvSpPr/>
            <p:nvPr/>
          </p:nvSpPr>
          <p:spPr>
            <a:xfrm>
              <a:off x="6499117" y="2658290"/>
              <a:ext cx="2265620" cy="2265620"/>
            </a:xfrm>
            <a:prstGeom prst="ellipse">
              <a:avLst/>
            </a:prstGeom>
            <a:noFill/>
            <a:ln w="381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D39F8F4-48D5-F346-8B7D-E3C9E19ED9FF}"/>
              </a:ext>
            </a:extLst>
          </p:cNvPr>
          <p:cNvGrpSpPr/>
          <p:nvPr/>
        </p:nvGrpSpPr>
        <p:grpSpPr>
          <a:xfrm>
            <a:off x="233243" y="1457433"/>
            <a:ext cx="7660796" cy="5199525"/>
            <a:chOff x="110107" y="1675765"/>
            <a:chExt cx="7660796" cy="519952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109A5B1-1312-5F45-AE7F-1E747FD23259}"/>
                </a:ext>
              </a:extLst>
            </p:cNvPr>
            <p:cNvSpPr/>
            <p:nvPr/>
          </p:nvSpPr>
          <p:spPr>
            <a:xfrm>
              <a:off x="2911361" y="4955559"/>
              <a:ext cx="1668836" cy="166883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E11CBA8-E9D1-4040-8454-80BAA836FC9D}"/>
                </a:ext>
              </a:extLst>
            </p:cNvPr>
            <p:cNvSpPr/>
            <p:nvPr/>
          </p:nvSpPr>
          <p:spPr>
            <a:xfrm>
              <a:off x="124356" y="1675765"/>
              <a:ext cx="1914765" cy="192826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D5C6F5A-D7DF-AA48-B9CB-E8F9F45FC46B}"/>
                </a:ext>
              </a:extLst>
            </p:cNvPr>
            <p:cNvSpPr txBox="1"/>
            <p:nvPr/>
          </p:nvSpPr>
          <p:spPr>
            <a:xfrm>
              <a:off x="110107" y="2433144"/>
              <a:ext cx="193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Reproducible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E978415-94FB-964F-89CB-77EC6F65CB73}"/>
                </a:ext>
              </a:extLst>
            </p:cNvPr>
            <p:cNvSpPr txBox="1"/>
            <p:nvPr/>
          </p:nvSpPr>
          <p:spPr>
            <a:xfrm>
              <a:off x="291904" y="5010502"/>
              <a:ext cx="1930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Usable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EA2F5A8-7900-CE48-AC61-9A9F63B15973}"/>
                </a:ext>
              </a:extLst>
            </p:cNvPr>
            <p:cNvSpPr txBox="1"/>
            <p:nvPr/>
          </p:nvSpPr>
          <p:spPr>
            <a:xfrm>
              <a:off x="2916910" y="5510823"/>
              <a:ext cx="1668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Meaningful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870EF40-EECF-2845-8209-DE404FC46C3F}"/>
                </a:ext>
              </a:extLst>
            </p:cNvPr>
            <p:cNvSpPr/>
            <p:nvPr/>
          </p:nvSpPr>
          <p:spPr>
            <a:xfrm>
              <a:off x="702322" y="4666576"/>
              <a:ext cx="1166718" cy="1166718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BA8477C-65C2-334A-8275-1E4D2EC62994}"/>
                </a:ext>
              </a:extLst>
            </p:cNvPr>
            <p:cNvSpPr/>
            <p:nvPr/>
          </p:nvSpPr>
          <p:spPr>
            <a:xfrm>
              <a:off x="5494550" y="4796188"/>
              <a:ext cx="2079102" cy="207910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1E16B13-2CC5-4548-94B3-A79687AD81D3}"/>
                </a:ext>
              </a:extLst>
            </p:cNvPr>
            <p:cNvSpPr txBox="1"/>
            <p:nvPr/>
          </p:nvSpPr>
          <p:spPr>
            <a:xfrm>
              <a:off x="5340228" y="5607633"/>
              <a:ext cx="2430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Implementable </a:t>
              </a:r>
            </a:p>
          </p:txBody>
        </p:sp>
      </p:grpSp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Well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Done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(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not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own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)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4269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A Key Issue for the Research Continuum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069276-8754-A34B-AE2A-1F77393CD283}"/>
              </a:ext>
            </a:extLst>
          </p:cNvPr>
          <p:cNvSpPr txBox="1"/>
          <p:nvPr/>
        </p:nvSpPr>
        <p:spPr>
          <a:xfrm>
            <a:off x="2284501" y="3010058"/>
            <a:ext cx="4372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2F92"/>
                </a:solidFill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9052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Problem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	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5858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Avoidable Waste In Research Through Better Reporting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9A6A5B-4479-B045-919B-384AFC3091E9}"/>
              </a:ext>
            </a:extLst>
          </p:cNvPr>
          <p:cNvGrpSpPr/>
          <p:nvPr/>
        </p:nvGrpSpPr>
        <p:grpSpPr>
          <a:xfrm>
            <a:off x="244219" y="2801620"/>
            <a:ext cx="8800350" cy="461665"/>
            <a:chOff x="110407" y="1128532"/>
            <a:chExt cx="880035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CC44658-4AA2-A146-A420-1D17782CE4C1}"/>
                </a:ext>
              </a:extLst>
            </p:cNvPr>
            <p:cNvSpPr txBox="1"/>
            <p:nvPr/>
          </p:nvSpPr>
          <p:spPr>
            <a:xfrm>
              <a:off x="110407" y="1188072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Questions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230A79-204A-2545-B17D-248A0B8E170A}"/>
                </a:ext>
              </a:extLst>
            </p:cNvPr>
            <p:cNvSpPr txBox="1"/>
            <p:nvPr/>
          </p:nvSpPr>
          <p:spPr>
            <a:xfrm>
              <a:off x="1973377" y="1201508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Conduction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3762E0-83F9-3046-91CF-BA2186D61BC9}"/>
                </a:ext>
              </a:extLst>
            </p:cNvPr>
            <p:cNvSpPr txBox="1"/>
            <p:nvPr/>
          </p:nvSpPr>
          <p:spPr>
            <a:xfrm>
              <a:off x="3777981" y="1185049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Regulation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A0EF527-3356-4843-AAB9-D6D1D977031F}"/>
                </a:ext>
              </a:extLst>
            </p:cNvPr>
            <p:cNvSpPr txBox="1"/>
            <p:nvPr/>
          </p:nvSpPr>
          <p:spPr>
            <a:xfrm>
              <a:off x="5588926" y="1194543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Availability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BBD4BE-A8AB-284E-A736-E54F678F2547}"/>
                </a:ext>
              </a:extLst>
            </p:cNvPr>
            <p:cNvSpPr txBox="1"/>
            <p:nvPr/>
          </p:nvSpPr>
          <p:spPr>
            <a:xfrm>
              <a:off x="7404681" y="1128532"/>
              <a:ext cx="1506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2F92"/>
                  </a:solidFill>
                </a:rPr>
                <a:t> </a:t>
              </a:r>
              <a:r>
                <a:rPr lang="en-US" sz="2400" b="1" u="sng" dirty="0">
                  <a:solidFill>
                    <a:srgbClr val="FF2F92"/>
                  </a:solidFill>
                </a:rPr>
                <a:t>Report</a:t>
              </a:r>
              <a:endParaRPr lang="en-US" sz="2000" b="1" u="sng" dirty="0">
                <a:solidFill>
                  <a:srgbClr val="FF2F92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1C1485-7D1E-324E-8E97-DF4EE0D40356}"/>
              </a:ext>
            </a:extLst>
          </p:cNvPr>
          <p:cNvSpPr txBox="1"/>
          <p:nvPr/>
        </p:nvSpPr>
        <p:spPr>
          <a:xfrm>
            <a:off x="32620" y="6310846"/>
            <a:ext cx="4114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Macleod MR et al. </a:t>
            </a:r>
            <a:r>
              <a:rPr lang="en-US" sz="1400" b="1" dirty="0">
                <a:solidFill>
                  <a:srgbClr val="FFFF00"/>
                </a:solidFill>
              </a:rPr>
              <a:t>Lancet</a:t>
            </a:r>
            <a:r>
              <a:rPr lang="en-US" sz="1400" dirty="0">
                <a:solidFill>
                  <a:srgbClr val="FFFF00"/>
                </a:solidFill>
              </a:rPr>
              <a:t>, 2014;383(9912):101-4</a:t>
            </a:r>
          </a:p>
          <a:p>
            <a:r>
              <a:rPr lang="en-US" sz="1400" dirty="0">
                <a:solidFill>
                  <a:srgbClr val="FFFF00"/>
                </a:solidFill>
              </a:rPr>
              <a:t>Chalmers I, </a:t>
            </a:r>
            <a:r>
              <a:rPr lang="en-US" sz="1400" dirty="0" err="1">
                <a:solidFill>
                  <a:srgbClr val="FFFF00"/>
                </a:solidFill>
              </a:rPr>
              <a:t>Glasziou</a:t>
            </a:r>
            <a:r>
              <a:rPr lang="en-US" sz="1400" dirty="0">
                <a:solidFill>
                  <a:srgbClr val="FFFF00"/>
                </a:solidFill>
              </a:rPr>
              <a:t> P; </a:t>
            </a:r>
            <a:r>
              <a:rPr lang="en-US" sz="1400" b="1" dirty="0">
                <a:solidFill>
                  <a:srgbClr val="FFFF00"/>
                </a:solidFill>
              </a:rPr>
              <a:t>Lancet</a:t>
            </a:r>
            <a:r>
              <a:rPr lang="en-US" sz="1400" dirty="0">
                <a:solidFill>
                  <a:srgbClr val="FFFF00"/>
                </a:solidFill>
              </a:rPr>
              <a:t>, 2009;6736(09)60329-9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13B765-8616-124D-8BFE-973E5948212A}"/>
              </a:ext>
            </a:extLst>
          </p:cNvPr>
          <p:cNvGrpSpPr/>
          <p:nvPr/>
        </p:nvGrpSpPr>
        <p:grpSpPr>
          <a:xfrm>
            <a:off x="-2040" y="3279622"/>
            <a:ext cx="9403889" cy="2057665"/>
            <a:chOff x="-23135" y="1457433"/>
            <a:chExt cx="9403889" cy="2057665"/>
          </a:xfrm>
        </p:grpSpPr>
        <p:pic>
          <p:nvPicPr>
            <p:cNvPr id="5" name="Picture 4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2C4E87D3-EEB1-C44C-B637-89774740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4553"/>
            <a:stretch/>
          </p:blipFill>
          <p:spPr>
            <a:xfrm>
              <a:off x="-23135" y="1457433"/>
              <a:ext cx="9401849" cy="1026039"/>
            </a:xfrm>
            <a:prstGeom prst="rect">
              <a:avLst/>
            </a:prstGeom>
          </p:spPr>
        </p:pic>
        <p:pic>
          <p:nvPicPr>
            <p:cNvPr id="16" name="Picture 15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id="{B848ACFD-4973-BC4A-B78A-EA8FB4CFF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414"/>
            <a:stretch/>
          </p:blipFill>
          <p:spPr>
            <a:xfrm>
              <a:off x="-21095" y="2483472"/>
              <a:ext cx="9401849" cy="1031626"/>
            </a:xfrm>
            <a:prstGeom prst="rect">
              <a:avLst/>
            </a:prstGeom>
          </p:spPr>
        </p:pic>
      </p:grpSp>
      <p:pic>
        <p:nvPicPr>
          <p:cNvPr id="21" name="Picture 2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E043F819-3727-F048-B284-4400D8805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5" t="80163" r="2315" b="1631"/>
          <a:stretch/>
        </p:blipFill>
        <p:spPr>
          <a:xfrm>
            <a:off x="0" y="2108763"/>
            <a:ext cx="7920507" cy="4250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64614B-2DD4-B544-B7CC-95584ABF95CB}"/>
              </a:ext>
            </a:extLst>
          </p:cNvPr>
          <p:cNvSpPr txBox="1"/>
          <p:nvPr/>
        </p:nvSpPr>
        <p:spPr>
          <a:xfrm>
            <a:off x="77116" y="2562449"/>
            <a:ext cx="4417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The Lancet Series, 2014;</a:t>
            </a:r>
            <a:r>
              <a:rPr lang="en-CA" sz="1400" dirty="0">
                <a:solidFill>
                  <a:srgbClr val="FFFF00"/>
                </a:solidFill>
              </a:rPr>
              <a:t> 10.1016/S0140-6736(13)62329-6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33244" y="781708"/>
            <a:ext cx="854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Selective Outcome Reporting 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FDDD307-EA4C-6F45-B2CD-2E7AF6B0B7D3}"/>
              </a:ext>
            </a:extLst>
          </p:cNvPr>
          <p:cNvSpPr/>
          <p:nvPr/>
        </p:nvSpPr>
        <p:spPr>
          <a:xfrm>
            <a:off x="-166642" y="1993901"/>
            <a:ext cx="8433816" cy="3928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43D3AC-2B31-394E-B9A8-4E220E24B878}"/>
              </a:ext>
            </a:extLst>
          </p:cNvPr>
          <p:cNvSpPr txBox="1"/>
          <p:nvPr/>
        </p:nvSpPr>
        <p:spPr>
          <a:xfrm>
            <a:off x="243840" y="2018333"/>
            <a:ext cx="812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(23%)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Primary outcome in protocol, not primary in final publication</a:t>
            </a:r>
            <a:endParaRPr lang="en-US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07E09B-9371-1646-B689-F51396578943}"/>
              </a:ext>
            </a:extLst>
          </p:cNvPr>
          <p:cNvSpPr/>
          <p:nvPr/>
        </p:nvSpPr>
        <p:spPr>
          <a:xfrm>
            <a:off x="-198120" y="2489509"/>
            <a:ext cx="6263641" cy="392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EB8C5-DEC2-9142-AE0B-7CEF27627B92}"/>
              </a:ext>
            </a:extLst>
          </p:cNvPr>
          <p:cNvSpPr txBox="1"/>
          <p:nvPr/>
        </p:nvSpPr>
        <p:spPr>
          <a:xfrm>
            <a:off x="292835" y="2513942"/>
            <a:ext cx="765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(13%)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did not reported (omitted) at least one outcome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7453E9-BE2F-E84C-AD45-FA9C329CA715}"/>
              </a:ext>
            </a:extLst>
          </p:cNvPr>
          <p:cNvSpPr/>
          <p:nvPr/>
        </p:nvSpPr>
        <p:spPr>
          <a:xfrm>
            <a:off x="242390" y="1598524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Out of 48 trials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31B91C4F-E369-A741-894D-03494811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430" y="602158"/>
            <a:ext cx="1652940" cy="923071"/>
          </a:xfrm>
          <a:prstGeom prst="round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2F86095E-CDEA-2C42-96A0-FE10EAA62FC1}"/>
              </a:ext>
            </a:extLst>
          </p:cNvPr>
          <p:cNvSpPr/>
          <p:nvPr/>
        </p:nvSpPr>
        <p:spPr>
          <a:xfrm>
            <a:off x="-198121" y="3003571"/>
            <a:ext cx="8260081" cy="392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B3AABDE-17CD-0F43-BCE3-E99A34A7DCAD}"/>
              </a:ext>
            </a:extLst>
          </p:cNvPr>
          <p:cNvSpPr txBox="1"/>
          <p:nvPr/>
        </p:nvSpPr>
        <p:spPr>
          <a:xfrm>
            <a:off x="323473" y="3027114"/>
            <a:ext cx="839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(18%)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Outcome not in protocol, but primary outcome in the final publication</a:t>
            </a:r>
            <a:endParaRPr lang="en-US" b="1" dirty="0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55DBFD0-0BFA-7C4C-8331-95D04FF6AEC6}"/>
              </a:ext>
            </a:extLst>
          </p:cNvPr>
          <p:cNvSpPr/>
          <p:nvPr/>
        </p:nvSpPr>
        <p:spPr>
          <a:xfrm>
            <a:off x="-128848" y="4927009"/>
            <a:ext cx="8601336" cy="687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F55112E-0256-8044-94EF-F8E82B9F4FFE}"/>
              </a:ext>
            </a:extLst>
          </p:cNvPr>
          <p:cNvSpPr txBox="1"/>
          <p:nvPr/>
        </p:nvSpPr>
        <p:spPr>
          <a:xfrm>
            <a:off x="41413" y="4931065"/>
            <a:ext cx="843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164</a:t>
            </a:r>
            <a:r>
              <a:rPr lang="en-CA" dirty="0"/>
              <a:t> RCTs in breast cancer: </a:t>
            </a:r>
            <a:r>
              <a:rPr lang="en-CA" b="1" dirty="0"/>
              <a:t>33%</a:t>
            </a:r>
            <a:r>
              <a:rPr lang="en-CA" dirty="0"/>
              <a:t> did not report primary endpoints for efficacy and </a:t>
            </a:r>
            <a:r>
              <a:rPr lang="en-CA" b="1" dirty="0"/>
              <a:t>67%</a:t>
            </a:r>
            <a:r>
              <a:rPr lang="en-CA" dirty="0"/>
              <a:t> for harms (</a:t>
            </a:r>
            <a:r>
              <a:rPr lang="en-CA" b="1" dirty="0"/>
              <a:t>all of them pre-specified</a:t>
            </a:r>
            <a:r>
              <a:rPr lang="en-CA" dirty="0"/>
              <a:t>)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660A5C-D35C-0E4B-B6EF-63F19F333D38}"/>
              </a:ext>
            </a:extLst>
          </p:cNvPr>
          <p:cNvSpPr/>
          <p:nvPr/>
        </p:nvSpPr>
        <p:spPr>
          <a:xfrm>
            <a:off x="256238" y="4520523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Out of 164 trials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64" name="Picture 6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06EF2FA-8A61-6B46-801A-1C76F60ED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56" y="3848589"/>
            <a:ext cx="3360341" cy="973857"/>
          </a:xfrm>
          <a:prstGeom prst="round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2B1429E-3DBD-D149-9CF3-5D23625725DD}"/>
              </a:ext>
            </a:extLst>
          </p:cNvPr>
          <p:cNvSpPr txBox="1"/>
          <p:nvPr/>
        </p:nvSpPr>
        <p:spPr>
          <a:xfrm>
            <a:off x="15578" y="6467690"/>
            <a:ext cx="712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Vera-</a:t>
            </a:r>
            <a:r>
              <a:rPr lang="en-CA" sz="1600" dirty="0" err="1">
                <a:solidFill>
                  <a:srgbClr val="FFFF00"/>
                </a:solidFill>
              </a:rPr>
              <a:t>Badillo</a:t>
            </a:r>
            <a:r>
              <a:rPr lang="en-CA" sz="1600" dirty="0">
                <a:solidFill>
                  <a:srgbClr val="FFFF00"/>
                </a:solidFill>
              </a:rPr>
              <a:t> FE; </a:t>
            </a:r>
            <a:r>
              <a:rPr lang="en-CA" sz="1600" b="1" dirty="0">
                <a:solidFill>
                  <a:srgbClr val="FFFF00"/>
                </a:solidFill>
              </a:rPr>
              <a:t>Ann Oncol</a:t>
            </a:r>
            <a:r>
              <a:rPr lang="en-CA" sz="1600" dirty="0">
                <a:solidFill>
                  <a:srgbClr val="FFFF00"/>
                </a:solidFill>
              </a:rPr>
              <a:t> 2013 May;24(5):1238-44. </a:t>
            </a:r>
            <a:r>
              <a:rPr lang="en-CA" sz="1600" dirty="0" err="1">
                <a:solidFill>
                  <a:srgbClr val="FFFF00"/>
                </a:solidFill>
              </a:rPr>
              <a:t>doi</a:t>
            </a:r>
            <a:r>
              <a:rPr lang="en-CA" sz="1600" dirty="0">
                <a:solidFill>
                  <a:srgbClr val="FFFF00"/>
                </a:solidFill>
              </a:rPr>
              <a:t>: 10.1093/</a:t>
            </a:r>
            <a:r>
              <a:rPr lang="en-CA" sz="1600" dirty="0" err="1">
                <a:solidFill>
                  <a:srgbClr val="FFFF00"/>
                </a:solidFill>
              </a:rPr>
              <a:t>annonc</a:t>
            </a:r>
            <a:r>
              <a:rPr lang="en-CA" sz="1600" dirty="0">
                <a:solidFill>
                  <a:srgbClr val="FFFF00"/>
                </a:solidFill>
              </a:rPr>
              <a:t>/mds636.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81994B-83E1-F94E-8B2F-A65B753240A4}"/>
              </a:ext>
            </a:extLst>
          </p:cNvPr>
          <p:cNvSpPr txBox="1"/>
          <p:nvPr/>
        </p:nvSpPr>
        <p:spPr>
          <a:xfrm>
            <a:off x="15578" y="6196086"/>
            <a:ext cx="307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Chan AW et al, </a:t>
            </a:r>
            <a:r>
              <a:rPr lang="en-CA" sz="1600" b="1" dirty="0">
                <a:solidFill>
                  <a:srgbClr val="FFFF00"/>
                </a:solidFill>
              </a:rPr>
              <a:t>CMAJ</a:t>
            </a:r>
            <a:r>
              <a:rPr lang="en-CA" sz="1600" dirty="0">
                <a:solidFill>
                  <a:srgbClr val="FFFF00"/>
                </a:solidFill>
              </a:rPr>
              <a:t> 2004; 171 (7)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CBE3714-E922-F84A-AB29-A3527D114B21}"/>
              </a:ext>
            </a:extLst>
          </p:cNvPr>
          <p:cNvSpPr txBox="1"/>
          <p:nvPr/>
        </p:nvSpPr>
        <p:spPr>
          <a:xfrm>
            <a:off x="6065521" y="1708896"/>
            <a:ext cx="2368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Chan AW et al, </a:t>
            </a:r>
            <a:r>
              <a:rPr lang="en-CA" sz="1200" b="1" dirty="0">
                <a:solidFill>
                  <a:srgbClr val="FFFF00"/>
                </a:solidFill>
              </a:rPr>
              <a:t>CMAJ</a:t>
            </a:r>
            <a:r>
              <a:rPr lang="en-CA" sz="1200" dirty="0">
                <a:solidFill>
                  <a:srgbClr val="FFFF00"/>
                </a:solidFill>
              </a:rPr>
              <a:t> 2004; 171 (7)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33244" y="781708"/>
            <a:ext cx="854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Incomplete Reporting (Efficacy and Harms)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pic>
        <p:nvPicPr>
          <p:cNvPr id="42" name="Picture 4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68855610-8315-A443-AE94-8F45587B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418" y="378799"/>
            <a:ext cx="1652940" cy="923071"/>
          </a:xfrm>
          <a:prstGeom prst="round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B165B43-0AEC-8A4D-80DC-9627878B0638}"/>
              </a:ext>
            </a:extLst>
          </p:cNvPr>
          <p:cNvSpPr txBox="1"/>
          <p:nvPr/>
        </p:nvSpPr>
        <p:spPr>
          <a:xfrm>
            <a:off x="0" y="6507175"/>
            <a:ext cx="307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Chan AW et al, </a:t>
            </a:r>
            <a:r>
              <a:rPr lang="en-CA" sz="1600" b="1" dirty="0">
                <a:solidFill>
                  <a:srgbClr val="FFFF00"/>
                </a:solidFill>
              </a:rPr>
              <a:t>CMAJ</a:t>
            </a:r>
            <a:r>
              <a:rPr lang="en-CA" sz="1600" dirty="0">
                <a:solidFill>
                  <a:srgbClr val="FFFF00"/>
                </a:solidFill>
              </a:rPr>
              <a:t> 2004; 171 (7)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D73B40C-A478-0440-9969-4468F504DE1C}"/>
              </a:ext>
            </a:extLst>
          </p:cNvPr>
          <p:cNvSpPr/>
          <p:nvPr/>
        </p:nvSpPr>
        <p:spPr>
          <a:xfrm>
            <a:off x="89939" y="1181818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7905BEB-48F3-754C-B0D9-81188550F1F7}"/>
              </a:ext>
            </a:extLst>
          </p:cNvPr>
          <p:cNvSpPr/>
          <p:nvPr/>
        </p:nvSpPr>
        <p:spPr>
          <a:xfrm>
            <a:off x="-150829" y="1370662"/>
            <a:ext cx="8024527" cy="392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4BDC4-BF5E-D640-AF45-C6DA4594A1AD}"/>
              </a:ext>
            </a:extLst>
          </p:cNvPr>
          <p:cNvSpPr txBox="1"/>
          <p:nvPr/>
        </p:nvSpPr>
        <p:spPr>
          <a:xfrm>
            <a:off x="17807" y="1369788"/>
            <a:ext cx="812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Efficacy: </a:t>
            </a:r>
            <a:r>
              <a:rPr lang="en-US" b="1" dirty="0"/>
              <a:t>1,223</a:t>
            </a:r>
            <a:r>
              <a:rPr lang="en-US" dirty="0"/>
              <a:t> outcomes in 48 trials: </a:t>
            </a:r>
            <a:r>
              <a:rPr lang="en-US" b="1" dirty="0"/>
              <a:t>379 (61 to 819) incomplete for interpretation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1ABF23D1-A3AE-4A41-B980-735AF8EC55EF}"/>
              </a:ext>
            </a:extLst>
          </p:cNvPr>
          <p:cNvSpPr/>
          <p:nvPr/>
        </p:nvSpPr>
        <p:spPr>
          <a:xfrm>
            <a:off x="-150827" y="1879615"/>
            <a:ext cx="7659030" cy="77913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034A1F-D4CF-0142-A4E2-83F0FFB9007B}"/>
              </a:ext>
            </a:extLst>
          </p:cNvPr>
          <p:cNvSpPr txBox="1"/>
          <p:nvPr/>
        </p:nvSpPr>
        <p:spPr>
          <a:xfrm>
            <a:off x="12539" y="1878741"/>
            <a:ext cx="765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Harms: </a:t>
            </a:r>
            <a:r>
              <a:rPr lang="en-US" b="1" dirty="0"/>
              <a:t>169</a:t>
            </a:r>
            <a:r>
              <a:rPr lang="en-US" dirty="0"/>
              <a:t> outcomes in 26 trials: </a:t>
            </a:r>
            <a:r>
              <a:rPr lang="en-US" b="1" dirty="0"/>
              <a:t>96 (0 to 96) incomplete for interpretation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34657C-367F-F84E-A4CD-B78D3A054951}"/>
              </a:ext>
            </a:extLst>
          </p:cNvPr>
          <p:cNvGrpSpPr/>
          <p:nvPr/>
        </p:nvGrpSpPr>
        <p:grpSpPr>
          <a:xfrm>
            <a:off x="361831" y="3137795"/>
            <a:ext cx="8300525" cy="3221627"/>
            <a:chOff x="361831" y="3137795"/>
            <a:chExt cx="8300525" cy="322162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A50DB5A-486D-6F48-8D31-FC47AEEE6F9C}"/>
                </a:ext>
              </a:extLst>
            </p:cNvPr>
            <p:cNvGrpSpPr/>
            <p:nvPr/>
          </p:nvGrpSpPr>
          <p:grpSpPr>
            <a:xfrm>
              <a:off x="361831" y="3137795"/>
              <a:ext cx="8300525" cy="3221627"/>
              <a:chOff x="37969" y="3336909"/>
              <a:chExt cx="8936517" cy="3468470"/>
            </a:xfrm>
          </p:grpSpPr>
          <p:pic>
            <p:nvPicPr>
              <p:cNvPr id="47" name="Picture 46" descr="A picture containing object&#13;&#10;&#13;&#10;Description automatically generated">
                <a:extLst>
                  <a:ext uri="{FF2B5EF4-FFF2-40B4-BE49-F238E27FC236}">
                    <a16:creationId xmlns:a16="http://schemas.microsoft.com/office/drawing/2014/main" id="{5BEBB164-D891-EA44-A991-8159371BA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9928" y="3342818"/>
                <a:ext cx="4192032" cy="3462560"/>
              </a:xfrm>
              <a:prstGeom prst="roundRect">
                <a:avLst/>
              </a:prstGeom>
            </p:spPr>
          </p:pic>
          <p:pic>
            <p:nvPicPr>
              <p:cNvPr id="48" name="Picture 47" descr="A picture containing object, antenna&#13;&#10;&#13;&#10;Description automatically generated">
                <a:extLst>
                  <a:ext uri="{FF2B5EF4-FFF2-40B4-BE49-F238E27FC236}">
                    <a16:creationId xmlns:a16="http://schemas.microsoft.com/office/drawing/2014/main" id="{C14CFFCB-E13B-5746-B05D-B00A8877B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760" y="3336909"/>
                <a:ext cx="3907810" cy="3468470"/>
              </a:xfrm>
              <a:prstGeom prst="round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F46BD0B-F967-3D40-8FDF-68017804702B}"/>
                  </a:ext>
                </a:extLst>
              </p:cNvPr>
              <p:cNvSpPr/>
              <p:nvPr/>
            </p:nvSpPr>
            <p:spPr>
              <a:xfrm>
                <a:off x="4543334" y="3543147"/>
                <a:ext cx="850151" cy="287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F7C259D-C11C-AB43-BD91-D012CF7471B6}"/>
                  </a:ext>
                </a:extLst>
              </p:cNvPr>
              <p:cNvSpPr/>
              <p:nvPr/>
            </p:nvSpPr>
            <p:spPr>
              <a:xfrm>
                <a:off x="1216154" y="3417818"/>
                <a:ext cx="1374646" cy="312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2F92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10B7D26-0055-3A4B-9D12-C61BDFB44CD0}"/>
                  </a:ext>
                </a:extLst>
              </p:cNvPr>
              <p:cNvSpPr txBox="1"/>
              <p:nvPr/>
            </p:nvSpPr>
            <p:spPr>
              <a:xfrm>
                <a:off x="37969" y="3382544"/>
                <a:ext cx="977646" cy="397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Efficacy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F1DCA3F-96D3-0A43-AD87-97EF60AAB54A}"/>
                  </a:ext>
                </a:extLst>
              </p:cNvPr>
              <p:cNvSpPr txBox="1"/>
              <p:nvPr/>
            </p:nvSpPr>
            <p:spPr>
              <a:xfrm>
                <a:off x="8107775" y="3395987"/>
                <a:ext cx="866711" cy="397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Harms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AAE195E-5C2D-E24F-A1AB-F50D966CB5A5}"/>
                  </a:ext>
                </a:extLst>
              </p:cNvPr>
              <p:cNvSpPr/>
              <p:nvPr/>
            </p:nvSpPr>
            <p:spPr>
              <a:xfrm>
                <a:off x="1393944" y="3382326"/>
                <a:ext cx="4572000" cy="39763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CA" b="1" dirty="0">
                    <a:solidFill>
                      <a:srgbClr val="FF2F92"/>
                    </a:solidFill>
                  </a:rPr>
                  <a:t>OR: 2.7 (1.5 to 5.0), </a:t>
                </a:r>
                <a:r>
                  <a:rPr lang="en-CA" b="1" i="1" dirty="0">
                    <a:solidFill>
                      <a:srgbClr val="FF2F92"/>
                    </a:solidFill>
                  </a:rPr>
                  <a:t>P</a:t>
                </a:r>
                <a:r>
                  <a:rPr lang="en-CA" b="1" dirty="0">
                    <a:solidFill>
                      <a:srgbClr val="FF2F92"/>
                    </a:solidFill>
                  </a:rPr>
                  <a:t>=0.0001</a:t>
                </a:r>
                <a:endParaRPr lang="en-US" b="1" dirty="0">
                  <a:solidFill>
                    <a:srgbClr val="FF2F92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D3B4293-C34B-1946-B941-E091F722C16F}"/>
                  </a:ext>
                </a:extLst>
              </p:cNvPr>
              <p:cNvSpPr txBox="1"/>
              <p:nvPr/>
            </p:nvSpPr>
            <p:spPr>
              <a:xfrm>
                <a:off x="4984980" y="3388235"/>
                <a:ext cx="2929073" cy="397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b="1" dirty="0">
                    <a:solidFill>
                      <a:srgbClr val="FF2F92"/>
                    </a:solidFill>
                  </a:rPr>
                  <a:t>OR: 7.7 (0.5–111), </a:t>
                </a:r>
                <a:r>
                  <a:rPr lang="en-CA" b="1" i="1" dirty="0">
                    <a:solidFill>
                      <a:srgbClr val="FF2F92"/>
                    </a:solidFill>
                  </a:rPr>
                  <a:t>P</a:t>
                </a:r>
                <a:r>
                  <a:rPr lang="en-CA" b="1" dirty="0">
                    <a:solidFill>
                      <a:srgbClr val="FF2F92"/>
                    </a:solidFill>
                  </a:rPr>
                  <a:t>=0.003</a:t>
                </a:r>
                <a:endParaRPr lang="en-US" b="1" dirty="0">
                  <a:solidFill>
                    <a:srgbClr val="FF2F92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5519BEB-52E8-4D42-AD70-DF3EF1ADBEB1}"/>
                </a:ext>
              </a:extLst>
            </p:cNvPr>
            <p:cNvSpPr txBox="1"/>
            <p:nvPr/>
          </p:nvSpPr>
          <p:spPr>
            <a:xfrm>
              <a:off x="1537248" y="548733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= 29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B004405-11F5-484F-8259-5D976DA22801}"/>
                </a:ext>
              </a:extLst>
            </p:cNvPr>
            <p:cNvSpPr txBox="1"/>
            <p:nvPr/>
          </p:nvSpPr>
          <p:spPr>
            <a:xfrm>
              <a:off x="5092895" y="5485815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= 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EBA52BE-FDE3-954C-847D-961CFDC647D1}"/>
              </a:ext>
            </a:extLst>
          </p:cNvPr>
          <p:cNvSpPr txBox="1"/>
          <p:nvPr/>
        </p:nvSpPr>
        <p:spPr>
          <a:xfrm>
            <a:off x="-39258" y="2216649"/>
            <a:ext cx="72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b="1" dirty="0"/>
              <a:t>25 (7.5%) vs 5 (1</a:t>
            </a:r>
            <a:r>
              <a:rPr lang="en-US" b="1" i="1" dirty="0"/>
              <a:t>.</a:t>
            </a:r>
            <a:r>
              <a:rPr lang="en-US" b="1" dirty="0"/>
              <a:t>5%)</a:t>
            </a:r>
            <a:endParaRPr lang="en-US" b="1" dirty="0">
              <a:solidFill>
                <a:srgbClr val="FF2F9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E865D5-A838-004C-A493-B73EFC9DD495}"/>
              </a:ext>
            </a:extLst>
          </p:cNvPr>
          <p:cNvSpPr/>
          <p:nvPr/>
        </p:nvSpPr>
        <p:spPr>
          <a:xfrm>
            <a:off x="2751874" y="2222746"/>
            <a:ext cx="447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|</a:t>
            </a:r>
            <a:r>
              <a:rPr lang="en-US" dirty="0"/>
              <a:t> </a:t>
            </a:r>
            <a:r>
              <a:rPr lang="en-US" b="1" dirty="0">
                <a:solidFill>
                  <a:srgbClr val="FF2F92"/>
                </a:solidFill>
              </a:rPr>
              <a:t>RR (my own): 4.94 (1.91 to 12.74, P=0.002) 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F53CA-6DB5-364D-B264-BF6CB95CC9AC}"/>
              </a:ext>
            </a:extLst>
          </p:cNvPr>
          <p:cNvSpPr txBox="1"/>
          <p:nvPr/>
        </p:nvSpPr>
        <p:spPr>
          <a:xfrm>
            <a:off x="3511083" y="2633740"/>
            <a:ext cx="39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Hortobagyi</a:t>
            </a:r>
            <a:r>
              <a:rPr lang="en-US" sz="1400" dirty="0">
                <a:solidFill>
                  <a:srgbClr val="FFFF00"/>
                </a:solidFill>
              </a:rPr>
              <a:t> et al. </a:t>
            </a:r>
            <a:r>
              <a:rPr lang="en-CA" sz="1400" b="1" dirty="0">
                <a:solidFill>
                  <a:srgbClr val="FFFF00"/>
                </a:solidFill>
              </a:rPr>
              <a:t>N </a:t>
            </a:r>
            <a:r>
              <a:rPr lang="en-CA" sz="1400" b="1" dirty="0" err="1">
                <a:solidFill>
                  <a:srgbClr val="FFFF00"/>
                </a:solidFill>
              </a:rPr>
              <a:t>Engl</a:t>
            </a:r>
            <a:r>
              <a:rPr lang="en-CA" sz="1400" b="1" dirty="0">
                <a:solidFill>
                  <a:srgbClr val="FFFF00"/>
                </a:solidFill>
              </a:rPr>
              <a:t> J Med </a:t>
            </a:r>
            <a:r>
              <a:rPr lang="en-CA" sz="1400" dirty="0">
                <a:solidFill>
                  <a:srgbClr val="FFFF00"/>
                </a:solidFill>
              </a:rPr>
              <a:t>2016; 375:1738-1748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0" grpId="1"/>
      <p:bldP spid="1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66B17E-0E51-2948-A0ED-D089A9F8B275}"/>
              </a:ext>
            </a:extLst>
          </p:cNvPr>
          <p:cNvSpPr txBox="1"/>
          <p:nvPr/>
        </p:nvSpPr>
        <p:spPr>
          <a:xfrm>
            <a:off x="78559" y="6632348"/>
            <a:ext cx="8933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Duff JM et al. </a:t>
            </a:r>
            <a:r>
              <a:rPr lang="en-US" sz="1100" b="1" dirty="0">
                <a:solidFill>
                  <a:srgbClr val="FFFF00"/>
                </a:solidFill>
              </a:rPr>
              <a:t>J Natl </a:t>
            </a:r>
            <a:r>
              <a:rPr lang="en-US" sz="1100" b="1" dirty="0" err="1">
                <a:solidFill>
                  <a:srgbClr val="FFFF00"/>
                </a:solidFill>
              </a:rPr>
              <a:t>Canc</a:t>
            </a:r>
            <a:r>
              <a:rPr lang="en-US" sz="1100" b="1" dirty="0">
                <a:solidFill>
                  <a:srgbClr val="FFFF00"/>
                </a:solidFill>
              </a:rPr>
              <a:t> Inst</a:t>
            </a:r>
            <a:r>
              <a:rPr lang="en-US" sz="1100" dirty="0">
                <a:solidFill>
                  <a:srgbClr val="FFFF00"/>
                </a:solidFill>
              </a:rPr>
              <a:t>, 2010;102:702-705; Hoffmann T et al. </a:t>
            </a:r>
            <a:r>
              <a:rPr lang="en-US" sz="1100" b="1" dirty="0">
                <a:solidFill>
                  <a:srgbClr val="FFFF00"/>
                </a:solidFill>
              </a:rPr>
              <a:t>BMJ</a:t>
            </a:r>
            <a:r>
              <a:rPr lang="en-US" sz="1100" dirty="0">
                <a:solidFill>
                  <a:srgbClr val="FFFF00"/>
                </a:solidFill>
              </a:rPr>
              <a:t>, 2013;347:f3755; Abell et al 2015;  </a:t>
            </a:r>
            <a:r>
              <a:rPr lang="en-US" sz="1100" dirty="0" err="1">
                <a:solidFill>
                  <a:srgbClr val="FFFF00"/>
                </a:solidFill>
              </a:rPr>
              <a:t>doi</a:t>
            </a:r>
            <a:r>
              <a:rPr lang="en-US" sz="1100" dirty="0">
                <a:solidFill>
                  <a:srgbClr val="FFFF00"/>
                </a:solidFill>
              </a:rPr>
              <a:t>: 10.1161/CIRCOUTOCOMES.114.001381.</a:t>
            </a:r>
          </a:p>
          <a:p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AACC3-D88A-DA44-B34B-D6699B15B4F9}"/>
              </a:ext>
            </a:extLst>
          </p:cNvPr>
          <p:cNvSpPr txBox="1"/>
          <p:nvPr/>
        </p:nvSpPr>
        <p:spPr>
          <a:xfrm>
            <a:off x="233243" y="781708"/>
            <a:ext cx="882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Incomplete Reporting of Interventions - </a:t>
            </a:r>
            <a:r>
              <a:rPr lang="en-US" sz="2000" b="1" i="1" dirty="0">
                <a:solidFill>
                  <a:srgbClr val="FFFF00"/>
                </a:solidFill>
              </a:rPr>
              <a:t>Translation to Clinical Practice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BD6776-3619-DA48-8813-35E0FE9C11D4}"/>
              </a:ext>
            </a:extLst>
          </p:cNvPr>
          <p:cNvGrpSpPr/>
          <p:nvPr/>
        </p:nvGrpSpPr>
        <p:grpSpPr>
          <a:xfrm>
            <a:off x="-144070" y="1772310"/>
            <a:ext cx="5507709" cy="412595"/>
            <a:chOff x="-125338" y="5720576"/>
            <a:chExt cx="5507709" cy="41259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F7E6136-7E31-DE47-9CA5-8AA7299D12AF}"/>
                </a:ext>
              </a:extLst>
            </p:cNvPr>
            <p:cNvSpPr/>
            <p:nvPr/>
          </p:nvSpPr>
          <p:spPr>
            <a:xfrm>
              <a:off x="-125338" y="5720576"/>
              <a:ext cx="5507709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1D180F9-A283-2244-AD32-DE4A78F918D9}"/>
                </a:ext>
              </a:extLst>
            </p:cNvPr>
            <p:cNvSpPr txBox="1"/>
            <p:nvPr/>
          </p:nvSpPr>
          <p:spPr>
            <a:xfrm>
              <a:off x="0" y="5742207"/>
              <a:ext cx="5382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Only 20% adhered to complete intervention reporting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153473-FF8D-DF42-8483-AE4F81581CF6}"/>
              </a:ext>
            </a:extLst>
          </p:cNvPr>
          <p:cNvGrpSpPr/>
          <p:nvPr/>
        </p:nvGrpSpPr>
        <p:grpSpPr>
          <a:xfrm>
            <a:off x="-144071" y="2299146"/>
            <a:ext cx="9070707" cy="412595"/>
            <a:chOff x="-125339" y="5720576"/>
            <a:chExt cx="9070707" cy="41259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856BFBBD-C7BB-1C4C-A8FA-DA04DC69FB77}"/>
                </a:ext>
              </a:extLst>
            </p:cNvPr>
            <p:cNvSpPr/>
            <p:nvPr/>
          </p:nvSpPr>
          <p:spPr>
            <a:xfrm>
              <a:off x="-125339" y="5720576"/>
              <a:ext cx="9070707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9B713C-47B6-1C43-A4AB-8E9BF3F8259F}"/>
                </a:ext>
              </a:extLst>
            </p:cNvPr>
            <p:cNvSpPr txBox="1"/>
            <p:nvPr/>
          </p:nvSpPr>
          <p:spPr>
            <a:xfrm>
              <a:off x="0" y="5742207"/>
              <a:ext cx="8825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Out of 262, 5 failed on dose, 42 on route, 149 on pre medication, 150 on dose adjustments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631B15-D265-ED49-BED8-E3E51A3434C8}"/>
              </a:ext>
            </a:extLst>
          </p:cNvPr>
          <p:cNvSpPr txBox="1"/>
          <p:nvPr/>
        </p:nvSpPr>
        <p:spPr>
          <a:xfrm>
            <a:off x="35017" y="1332555"/>
            <a:ext cx="5058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Pharmacological interventions</a:t>
            </a:r>
            <a:r>
              <a:rPr lang="en-US" sz="2000" dirty="0">
                <a:solidFill>
                  <a:srgbClr val="FFFF00"/>
                </a:solidFill>
              </a:rPr>
              <a:t>: chemotherapy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1419EE2A-949E-DF45-81A6-40E91020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76" y="3251140"/>
            <a:ext cx="4745255" cy="3384766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C40D0AF-48F3-7D42-BD2A-5AB3E3EE669F}"/>
              </a:ext>
            </a:extLst>
          </p:cNvPr>
          <p:cNvSpPr txBox="1"/>
          <p:nvPr/>
        </p:nvSpPr>
        <p:spPr>
          <a:xfrm>
            <a:off x="35017" y="2854588"/>
            <a:ext cx="754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Non-Pharmacological interventions</a:t>
            </a:r>
            <a:r>
              <a:rPr lang="en-US" sz="2000" dirty="0">
                <a:solidFill>
                  <a:srgbClr val="FFFF00"/>
                </a:solidFill>
              </a:rPr>
              <a:t>: exercise and behavioral therapies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57322775-CD25-724F-9EFD-C308F83F0FE7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17440</TotalTime>
  <Words>3390</Words>
  <Application>Microsoft Macintosh PowerPoint</Application>
  <PresentationFormat>On-screen Show (4:3)</PresentationFormat>
  <Paragraphs>404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Tw Cen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Helal, Lucas</cp:lastModifiedBy>
  <cp:revision>491</cp:revision>
  <dcterms:created xsi:type="dcterms:W3CDTF">2017-04-24T15:20:29Z</dcterms:created>
  <dcterms:modified xsi:type="dcterms:W3CDTF">2018-11-23T21:24:56Z</dcterms:modified>
</cp:coreProperties>
</file>